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35" r:id="rId2"/>
    <p:sldId id="819" r:id="rId3"/>
    <p:sldId id="763" r:id="rId4"/>
    <p:sldId id="781" r:id="rId5"/>
    <p:sldId id="767" r:id="rId6"/>
    <p:sldId id="761" r:id="rId7"/>
    <p:sldId id="811" r:id="rId8"/>
    <p:sldId id="782" r:id="rId9"/>
    <p:sldId id="813" r:id="rId10"/>
    <p:sldId id="814" r:id="rId11"/>
    <p:sldId id="799" r:id="rId12"/>
    <p:sldId id="795" r:id="rId13"/>
    <p:sldId id="801" r:id="rId14"/>
    <p:sldId id="796" r:id="rId15"/>
    <p:sldId id="800" r:id="rId16"/>
    <p:sldId id="802" r:id="rId17"/>
    <p:sldId id="785" r:id="rId18"/>
    <p:sldId id="786" r:id="rId19"/>
    <p:sldId id="815" r:id="rId20"/>
    <p:sldId id="783" r:id="rId21"/>
    <p:sldId id="810" r:id="rId22"/>
    <p:sldId id="817" r:id="rId23"/>
    <p:sldId id="818" r:id="rId24"/>
    <p:sldId id="816" r:id="rId25"/>
    <p:sldId id="809" r:id="rId26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9EEF5"/>
    <a:srgbClr val="FF9933"/>
    <a:srgbClr val="FF6600"/>
    <a:srgbClr val="FF3300"/>
    <a:srgbClr val="66CCFF"/>
    <a:srgbClr val="BBE0E3"/>
    <a:srgbClr val="CC0000"/>
    <a:srgbClr val="B3D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107" d="100"/>
          <a:sy n="107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88"/>
    </p:cViewPr>
  </p:sorterViewPr>
  <p:notesViewPr>
    <p:cSldViewPr>
      <p:cViewPr>
        <p:scale>
          <a:sx n="130" d="100"/>
          <a:sy n="130" d="100"/>
        </p:scale>
        <p:origin x="-2928" y="22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8" y="0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02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8" y="9428402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D8D3DF7B-1552-4F52-B872-34FE7E1A69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71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8" y="0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788"/>
            <a:ext cx="5438140" cy="446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02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8" y="9428402"/>
            <a:ext cx="2944600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3" rIns="91568" bIns="4578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7A9680E1-BEFF-4244-B9BF-D5B1E3E418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30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0913" y="862013"/>
            <a:ext cx="4967287" cy="3724275"/>
          </a:xfrm>
          <a:ln/>
        </p:spPr>
      </p:sp>
      <p:sp>
        <p:nvSpPr>
          <p:cNvPr id="7171" name="Huomautusten paikkamerkki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altLang="fi-FI" baseline="0" dirty="0" smtClean="0"/>
          </a:p>
        </p:txBody>
      </p:sp>
      <p:sp>
        <p:nvSpPr>
          <p:cNvPr id="717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0D7193-BE66-45A7-A986-FBF4E441B1FA}" type="slidenum">
              <a:rPr lang="fi-FI" altLang="fi-FI" smtClean="0"/>
              <a:pPr eaLnBrk="1" hangingPunct="1">
                <a:spcBef>
                  <a:spcPct val="0"/>
                </a:spcBef>
              </a:pPr>
              <a:t>1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921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10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 smtClean="0"/>
              <a:t>Neutraaleina näitä voi pitää siitä syystä, että ne kuuluvat yhä useampien suomalaisten kielimuotoon, vaikka tietysti on edelleenkin suomenkielisiä puhujia, joille </a:t>
            </a:r>
            <a:r>
              <a:rPr lang="fi-FI" sz="1200" i="1" dirty="0" err="1" smtClean="0"/>
              <a:t>mä</a:t>
            </a:r>
            <a:r>
              <a:rPr lang="fi-FI" sz="1200" i="1" dirty="0" smtClean="0"/>
              <a:t> </a:t>
            </a:r>
            <a:r>
              <a:rPr lang="fi-FI" sz="1200" dirty="0" smtClean="0"/>
              <a:t>ei ole neutraali eikä huomaamaton variantti.</a:t>
            </a:r>
            <a:endParaRPr lang="sv-SE" sz="1200" dirty="0" smtClean="0"/>
          </a:p>
          <a:p>
            <a:endParaRPr lang="sv-S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935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914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808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60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107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107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314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50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258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052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8709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427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342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812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2856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10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845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453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197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050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680E1-BEFF-4244-B9BF-D5B1E3E418B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10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227763" y="6245225"/>
            <a:ext cx="2459037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i-FI"/>
              <a:t>Kotimaisten kielten keskus</a:t>
            </a:r>
          </a:p>
          <a:p>
            <a:pPr>
              <a:defRPr/>
            </a:pPr>
            <a:r>
              <a:rPr lang="fi-FI"/>
              <a:t>Vuorikatu 24, 00100 Helsinki </a:t>
            </a:r>
          </a:p>
        </p:txBody>
      </p:sp>
    </p:spTree>
    <p:extLst>
      <p:ext uri="{BB962C8B-B14F-4D97-AF65-F5344CB8AC3E}">
        <p14:creationId xmlns:p14="http://schemas.microsoft.com/office/powerpoint/2010/main" val="93748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7D24-A267-46A1-A7D7-5F87C3D2389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46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9D0EB-4A48-4DF5-B018-25ED426ABE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43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CC536-A8FD-49D7-AB3D-C3227C1392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22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15CBF-C18E-419F-B063-D50813780C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44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CEB2-0676-4078-85EF-E0CCBEA2C0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38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AFBD-A509-43A3-AF82-5974AAE853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39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8630-7E53-422A-92A1-5055B3D8C2D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9BE2-B581-46B9-A9B3-BDC363822E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558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02916-153D-4686-B703-929CE326908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1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5F9B8-947B-4C1B-86D6-167402E2C4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35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fi-FI" smtClean="0"/>
              <a:t>8.6.2015</a:t>
            </a: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3704A0D-82C5-4CB2-A3DA-FD89945AAE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us.fi/files/3288/Vatuloida-verbi_levikki_Kuva_Suomen_murteiden_sanakirjan_toimitus.jp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reena.yle.fi/1-3132118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833"/>
            <a:ext cx="7992367" cy="1584176"/>
          </a:xfrm>
        </p:spPr>
        <p:txBody>
          <a:bodyPr/>
          <a:lstStyle/>
          <a:p>
            <a:pPr marL="92075" eaLnBrk="1" hangingPunct="1">
              <a:defRPr/>
            </a:pPr>
            <a:r>
              <a:rPr lang="fi-F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i-F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-FI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br>
              <a:rPr lang="fi-FI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-F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600" b="1" dirty="0" smtClean="0">
                <a:cs typeface="Arial" panose="020B0604020202020204" pitchFamily="34" charset="0"/>
              </a:rPr>
              <a:t>Miten Suomessa nyt puhutaan?</a:t>
            </a:r>
            <a:r>
              <a:rPr lang="fi-FI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i-F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-FI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fi-FI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Alaotsikko 1"/>
          <p:cNvSpPr>
            <a:spLocks noGrp="1"/>
          </p:cNvSpPr>
          <p:nvPr>
            <p:ph type="subTitle" idx="1"/>
          </p:nvPr>
        </p:nvSpPr>
        <p:spPr>
          <a:xfrm>
            <a:off x="1979711" y="3140968"/>
            <a:ext cx="5499669" cy="2400672"/>
          </a:xfrm>
        </p:spPr>
        <p:txBody>
          <a:bodyPr/>
          <a:lstStyle/>
          <a:p>
            <a:pPr algn="l"/>
            <a:endParaRPr lang="fi-FI" altLang="fi-FI" sz="2800" dirty="0" smtClean="0"/>
          </a:p>
          <a:p>
            <a:endParaRPr lang="fi-FI" altLang="fi-FI" sz="2000" dirty="0" smtClean="0"/>
          </a:p>
          <a:p>
            <a:r>
              <a:rPr lang="fi-FI" altLang="fi-FI" sz="2000" dirty="0" smtClean="0"/>
              <a:t>Pirkko Nuolijärvi</a:t>
            </a:r>
          </a:p>
          <a:p>
            <a:r>
              <a:rPr lang="fi-FI" altLang="fi-FI" sz="2000" dirty="0" smtClean="0"/>
              <a:t>Ruotsinsuomalaisen kielenhuollon 40-vuotisjuhlaseminaari </a:t>
            </a:r>
          </a:p>
          <a:p>
            <a:r>
              <a:rPr lang="fi-FI" altLang="fi-FI" sz="2000" dirty="0" smtClean="0"/>
              <a:t>Tukholma 6.11.2015</a:t>
            </a:r>
          </a:p>
        </p:txBody>
      </p:sp>
      <p:pic>
        <p:nvPicPr>
          <p:cNvPr id="3076" name="Picture 4" descr="kotus_sini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2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kotus_sini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23950"/>
            <a:ext cx="831691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Kuv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913"/>
            <a:ext cx="40338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Tilanteista vaihtelua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altLang="fi-FI" dirty="0" err="1" smtClean="0"/>
              <a:t>Mun</a:t>
            </a:r>
            <a:r>
              <a:rPr lang="fi-FI" altLang="fi-FI" dirty="0" smtClean="0"/>
              <a:t> </a:t>
            </a:r>
            <a:r>
              <a:rPr lang="fi-FI" altLang="fi-FI" dirty="0"/>
              <a:t>murre riippuu myös paljolti siitä, kelle </a:t>
            </a:r>
            <a:r>
              <a:rPr lang="fi-FI" altLang="fi-FI" dirty="0" err="1"/>
              <a:t>mie</a:t>
            </a:r>
            <a:r>
              <a:rPr lang="fi-FI" altLang="fi-FI" dirty="0"/>
              <a:t> puhun. Jos puhun jollekin </a:t>
            </a:r>
            <a:r>
              <a:rPr lang="fi-FI" altLang="fi-FI" b="1" dirty="0"/>
              <a:t>vanhalle ihmiselle, pyrin puhumaan vähän enemmän kirjakieltä</a:t>
            </a:r>
            <a:r>
              <a:rPr lang="fi-FI" altLang="fi-FI" dirty="0"/>
              <a:t> ja jos </a:t>
            </a:r>
            <a:r>
              <a:rPr lang="fi-FI" altLang="fi-FI" dirty="0" err="1"/>
              <a:t>mie</a:t>
            </a:r>
            <a:r>
              <a:rPr lang="fi-FI" altLang="fi-FI" dirty="0"/>
              <a:t> puhun </a:t>
            </a:r>
            <a:r>
              <a:rPr lang="fi-FI" altLang="fi-FI" dirty="0" err="1"/>
              <a:t>jolleki</a:t>
            </a:r>
            <a:r>
              <a:rPr lang="fi-FI" altLang="fi-FI" dirty="0"/>
              <a:t> </a:t>
            </a:r>
            <a:r>
              <a:rPr lang="fi-FI" altLang="fi-FI" b="1" dirty="0"/>
              <a:t>"</a:t>
            </a:r>
            <a:r>
              <a:rPr lang="fi-FI" altLang="fi-FI" b="1" dirty="0" err="1"/>
              <a:t>eteläläiselle</a:t>
            </a:r>
            <a:r>
              <a:rPr lang="fi-FI" altLang="fi-FI" b="1" dirty="0"/>
              <a:t>" </a:t>
            </a:r>
            <a:r>
              <a:rPr lang="fi-FI" altLang="fi-FI" b="1" dirty="0" err="1"/>
              <a:t>ni</a:t>
            </a:r>
            <a:r>
              <a:rPr lang="fi-FI" altLang="fi-FI" b="1" dirty="0"/>
              <a:t> </a:t>
            </a:r>
            <a:r>
              <a:rPr lang="fi-FI" altLang="fi-FI" b="1" dirty="0" err="1"/>
              <a:t>mä</a:t>
            </a:r>
            <a:r>
              <a:rPr lang="fi-FI" altLang="fi-FI" b="1" dirty="0"/>
              <a:t> puhun </a:t>
            </a:r>
            <a:r>
              <a:rPr lang="fi-FI" altLang="fi-FI" b="1" dirty="0" err="1"/>
              <a:t>sillee</a:t>
            </a:r>
            <a:r>
              <a:rPr lang="fi-FI" altLang="fi-FI" b="1" dirty="0"/>
              <a:t> </a:t>
            </a:r>
            <a:r>
              <a:rPr lang="fi-FI" altLang="fi-FI" b="1" dirty="0" err="1"/>
              <a:t>sitte</a:t>
            </a:r>
            <a:r>
              <a:rPr lang="fi-FI" altLang="fi-FI" b="1" dirty="0"/>
              <a:t> sillä murteella mitä se toinen puhuu</a:t>
            </a:r>
            <a:r>
              <a:rPr lang="fi-FI" altLang="fi-FI" dirty="0"/>
              <a:t>. </a:t>
            </a:r>
            <a:r>
              <a:rPr lang="fi-FI" altLang="fi-FI" dirty="0" err="1"/>
              <a:t>Muutenki</a:t>
            </a:r>
            <a:r>
              <a:rPr lang="fi-FI" altLang="fi-FI" dirty="0"/>
              <a:t> </a:t>
            </a:r>
            <a:r>
              <a:rPr lang="fi-FI" altLang="fi-FI" dirty="0" err="1"/>
              <a:t>noi</a:t>
            </a:r>
            <a:r>
              <a:rPr lang="fi-FI" altLang="fi-FI" dirty="0"/>
              <a:t> tarttuu </a:t>
            </a:r>
            <a:r>
              <a:rPr lang="fi-FI" altLang="fi-FI" dirty="0" err="1"/>
              <a:t>noi</a:t>
            </a:r>
            <a:r>
              <a:rPr lang="fi-FI" altLang="fi-FI" dirty="0"/>
              <a:t> murteet helposti. (</a:t>
            </a:r>
            <a:r>
              <a:rPr lang="fi-FI" altLang="fi-FI" dirty="0" err="1" smtClean="0"/>
              <a:t>cimorene</a:t>
            </a:r>
            <a:r>
              <a:rPr lang="fi-FI" altLang="fi-FI" dirty="0" smtClean="0"/>
              <a:t>, keskustelupalsta)</a:t>
            </a:r>
            <a:endParaRPr lang="fi-FI" alt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5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Kielen elämän ominaispiirteitä</a:t>
            </a:r>
            <a:endParaRPr lang="sv-SE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altLang="sv-SE" sz="2400" dirty="0"/>
              <a:t>Yhdentyminen: </a:t>
            </a:r>
          </a:p>
          <a:p>
            <a:r>
              <a:rPr lang="fi-FI" altLang="sv-SE" sz="2400" dirty="0" smtClean="0"/>
              <a:t>Kielimuodot </a:t>
            </a:r>
            <a:r>
              <a:rPr lang="fi-FI" altLang="sv-SE" sz="2400" dirty="0"/>
              <a:t>lähenevät toisiaan, alueelliset erot pienenevät ja suurella osalla kieliyhteisön jäsenistä on samantapainen </a:t>
            </a:r>
            <a:r>
              <a:rPr lang="fi-FI" altLang="sv-SE" sz="2400" dirty="0" smtClean="0"/>
              <a:t>puhekieli</a:t>
            </a:r>
            <a:endParaRPr lang="fi-FI" altLang="sv-SE" sz="2400" dirty="0"/>
          </a:p>
          <a:p>
            <a:pPr marL="0" indent="0">
              <a:buNone/>
            </a:pPr>
            <a:r>
              <a:rPr lang="fi-FI" altLang="sv-SE" sz="2400" dirty="0"/>
              <a:t>Eriytyminen:</a:t>
            </a:r>
          </a:p>
          <a:p>
            <a:r>
              <a:rPr lang="fi-FI" altLang="sv-SE" sz="2400" dirty="0" smtClean="0"/>
              <a:t>Eri </a:t>
            </a:r>
            <a:r>
              <a:rPr lang="fi-FI" altLang="sv-SE" sz="2400" dirty="0"/>
              <a:t>alueilla ja eri sosiaaliryhmissä syntyy uudenlaisia ja keskenään erilaisia kielellisiä muotoja ja </a:t>
            </a:r>
            <a:r>
              <a:rPr lang="fi-FI" altLang="sv-SE" sz="2400" dirty="0" smtClean="0"/>
              <a:t>käytänteitä.</a:t>
            </a:r>
          </a:p>
          <a:p>
            <a:pPr marL="0" indent="0">
              <a:buNone/>
            </a:pPr>
            <a:r>
              <a:rPr lang="fi-FI" altLang="sv-SE" sz="2400" dirty="0" smtClean="0"/>
              <a:t>Limittyminen:</a:t>
            </a:r>
          </a:p>
          <a:p>
            <a:r>
              <a:rPr lang="fi-FI" altLang="sv-SE" sz="2400" dirty="0" smtClean="0"/>
              <a:t>Yksilöllä </a:t>
            </a:r>
            <a:r>
              <a:rPr lang="fi-FI" altLang="sv-SE" sz="2400" dirty="0"/>
              <a:t>on yhtä aikaa </a:t>
            </a:r>
            <a:r>
              <a:rPr lang="fi-FI" altLang="sv-SE" sz="2400" dirty="0" smtClean="0"/>
              <a:t>käytössään useiden kielimuotojen piirteitä.</a:t>
            </a:r>
          </a:p>
          <a:p>
            <a:r>
              <a:rPr lang="fi-FI" sz="2400" dirty="0" smtClean="0"/>
              <a:t>Puhutun ja kirjoitetun raja ei ole aina selvä.</a:t>
            </a:r>
            <a:endParaRPr lang="sv-SE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6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Kielimuotojen limittäisyys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16832"/>
            <a:ext cx="8676456" cy="420933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fi-FI" sz="1400" dirty="0"/>
              <a:t>Leimallinen        	Vähemmän    Sosiaalinen     Puhekielinen     Vähemmän       Leimallinen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1400" dirty="0"/>
              <a:t>paikallismurre 	leimallinen     murre	         kielimuoto          leimallinen        standardi-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1400" dirty="0"/>
              <a:t>		alueellinen			                 puhekielinen     kielimuoto			                 			                 </a:t>
            </a:r>
            <a:r>
              <a:rPr lang="fi-FI" sz="1400" dirty="0" err="1"/>
              <a:t>kielimuoto</a:t>
            </a:r>
            <a:endParaRPr lang="fi-FI" sz="14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  <p:sp>
        <p:nvSpPr>
          <p:cNvPr id="6" name="Pilvi 5"/>
          <p:cNvSpPr/>
          <p:nvPr/>
        </p:nvSpPr>
        <p:spPr bwMode="auto">
          <a:xfrm>
            <a:off x="395536" y="3380874"/>
            <a:ext cx="1994520" cy="141845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lvi 6"/>
          <p:cNvSpPr/>
          <p:nvPr/>
        </p:nvSpPr>
        <p:spPr bwMode="auto">
          <a:xfrm>
            <a:off x="1392796" y="3573016"/>
            <a:ext cx="2747156" cy="230425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ilvi 7"/>
          <p:cNvSpPr/>
          <p:nvPr/>
        </p:nvSpPr>
        <p:spPr bwMode="auto">
          <a:xfrm>
            <a:off x="3059832" y="2996952"/>
            <a:ext cx="2448272" cy="302433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Pilvi 8"/>
          <p:cNvSpPr/>
          <p:nvPr/>
        </p:nvSpPr>
        <p:spPr bwMode="auto">
          <a:xfrm>
            <a:off x="4139952" y="2950278"/>
            <a:ext cx="3002632" cy="244827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ilvi 9"/>
          <p:cNvSpPr/>
          <p:nvPr/>
        </p:nvSpPr>
        <p:spPr bwMode="auto">
          <a:xfrm>
            <a:off x="6588224" y="3212976"/>
            <a:ext cx="1872208" cy="208823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1" dirty="0" smtClean="0"/>
              <a:t/>
            </a:r>
            <a:br>
              <a:rPr lang="fi-FI" sz="3600" b="1" dirty="0" smtClean="0"/>
            </a:br>
            <a:r>
              <a:rPr lang="fi-FI" sz="3600" dirty="0" smtClean="0"/>
              <a:t>Mitä </a:t>
            </a:r>
            <a:r>
              <a:rPr lang="fi-FI" sz="3600" dirty="0"/>
              <a:t>on </a:t>
            </a:r>
            <a:r>
              <a:rPr lang="fi-FI" sz="3600" dirty="0" smtClean="0"/>
              <a:t>tapahtunut paikallismurteiden äänne- ja muotopiirteille?</a:t>
            </a:r>
            <a:r>
              <a:rPr lang="sv-SE" sz="3600" dirty="0"/>
              <a:t/>
            </a:r>
            <a:br>
              <a:rPr lang="sv-SE" sz="3600" dirty="0"/>
            </a:b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000" dirty="0" smtClean="0"/>
              <a:t>Käytetään laajalti </a:t>
            </a:r>
            <a:r>
              <a:rPr lang="fi-FI" sz="2000" dirty="0"/>
              <a:t>melko neutraaleja ja laajalevikkisiä puhekielen piirteitä (</a:t>
            </a:r>
            <a:r>
              <a:rPr lang="fi-FI" sz="2000" i="1" dirty="0" err="1"/>
              <a:t>mä</a:t>
            </a:r>
            <a:r>
              <a:rPr lang="fi-FI" sz="2000" i="1" dirty="0"/>
              <a:t>, et, </a:t>
            </a:r>
            <a:r>
              <a:rPr lang="fi-FI" sz="2000" i="1" dirty="0" err="1"/>
              <a:t>sellanen</a:t>
            </a:r>
            <a:r>
              <a:rPr lang="fi-FI" sz="2000" i="1" dirty="0"/>
              <a:t>, </a:t>
            </a:r>
            <a:r>
              <a:rPr lang="fi-FI" sz="2000" i="1" dirty="0" err="1"/>
              <a:t>tulis</a:t>
            </a:r>
            <a:r>
              <a:rPr lang="fi-FI" sz="2000" dirty="0"/>
              <a:t>). </a:t>
            </a:r>
            <a:endParaRPr lang="fi-FI" sz="2000" dirty="0" smtClean="0"/>
          </a:p>
          <a:p>
            <a:pPr lvl="0"/>
            <a:r>
              <a:rPr lang="fi-FI" sz="2000" dirty="0" smtClean="0"/>
              <a:t>Omaksutaan </a:t>
            </a:r>
            <a:r>
              <a:rPr lang="fi-FI" sz="2000" dirty="0"/>
              <a:t>esimerkiksi muutettaessa paikkakunnalta toiselle sellaisia yleistyviä muotoja, joilla ennenkin on ollut laaja levikki (</a:t>
            </a:r>
            <a:r>
              <a:rPr lang="fi-FI" sz="2000" i="1" dirty="0"/>
              <a:t>me ollaan, </a:t>
            </a:r>
            <a:r>
              <a:rPr lang="fi-FI" sz="2000" i="1" dirty="0" err="1" smtClean="0"/>
              <a:t>kauhee</a:t>
            </a:r>
            <a:r>
              <a:rPr lang="fi-FI" sz="2000" dirty="0" smtClean="0"/>
              <a:t>), </a:t>
            </a:r>
            <a:r>
              <a:rPr lang="fi-FI" sz="2000" dirty="0"/>
              <a:t>ja piirteitä, jotka eivät ainakaan enää leimaa minkään tietyn murteen puhujaksi (</a:t>
            </a:r>
            <a:r>
              <a:rPr lang="fi-FI" sz="2000" i="1" dirty="0"/>
              <a:t>kato, </a:t>
            </a:r>
            <a:r>
              <a:rPr lang="fi-FI" sz="2000" i="1" dirty="0" err="1"/>
              <a:t>kaheksan</a:t>
            </a:r>
            <a:r>
              <a:rPr lang="fi-FI" sz="2000" dirty="0"/>
              <a:t>). </a:t>
            </a:r>
            <a:endParaRPr lang="sv-SE" sz="2000" dirty="0"/>
          </a:p>
          <a:p>
            <a:r>
              <a:rPr lang="fi-FI" sz="2000" dirty="0"/>
              <a:t>J</a:t>
            </a:r>
            <a:r>
              <a:rPr lang="fi-FI" sz="2000" dirty="0" smtClean="0"/>
              <a:t>ulkisessa </a:t>
            </a:r>
            <a:r>
              <a:rPr lang="fi-FI" sz="2000" dirty="0"/>
              <a:t>puheessakin vilahtaa sellaisia variantteja, jotka kuuluvat johonkin murteeseen (</a:t>
            </a:r>
            <a:r>
              <a:rPr lang="fi-FI" sz="2000" i="1" dirty="0" err="1"/>
              <a:t>pittää</a:t>
            </a:r>
            <a:r>
              <a:rPr lang="fi-FI" sz="2000" i="1" dirty="0"/>
              <a:t>, mettä, </a:t>
            </a:r>
            <a:r>
              <a:rPr lang="fi-FI" sz="2000" i="1" dirty="0" err="1"/>
              <a:t>saaha</a:t>
            </a:r>
            <a:r>
              <a:rPr lang="fi-FI" sz="2000" i="1" dirty="0"/>
              <a:t>, </a:t>
            </a:r>
            <a:r>
              <a:rPr lang="fi-FI" sz="2000" i="1" dirty="0" err="1"/>
              <a:t>kylymä</a:t>
            </a:r>
            <a:r>
              <a:rPr lang="fi-FI" sz="2000" dirty="0"/>
              <a:t>) ja jotka siis toisenmurteiselle ovat leimallisia. </a:t>
            </a:r>
            <a:endParaRPr lang="fi-FI" sz="2000" dirty="0" smtClean="0"/>
          </a:p>
          <a:p>
            <a:r>
              <a:rPr lang="fi-FI" sz="2000" dirty="0" smtClean="0"/>
              <a:t>Leimallisetkin </a:t>
            </a:r>
            <a:r>
              <a:rPr lang="fi-FI" sz="2000" dirty="0"/>
              <a:t>piirteet voivat elää vahvoina omilla alueillaan. </a:t>
            </a:r>
            <a:r>
              <a:rPr lang="fi-FI" sz="2000" dirty="0" smtClean="0"/>
              <a:t>Jotkut, </a:t>
            </a:r>
            <a:r>
              <a:rPr lang="fi-FI" sz="2000" dirty="0"/>
              <a:t>kuten </a:t>
            </a:r>
            <a:r>
              <a:rPr lang="fi-FI" sz="2000" i="1" dirty="0" err="1"/>
              <a:t>tt</a:t>
            </a:r>
            <a:r>
              <a:rPr lang="fi-FI" sz="2000" dirty="0"/>
              <a:t> </a:t>
            </a:r>
            <a:r>
              <a:rPr lang="fi-FI" sz="2000" i="1" dirty="0" err="1"/>
              <a:t>ts</a:t>
            </a:r>
            <a:r>
              <a:rPr lang="fi-FI" sz="2000" dirty="0" err="1"/>
              <a:t>:n</a:t>
            </a:r>
            <a:r>
              <a:rPr lang="fi-FI" sz="2000" dirty="0"/>
              <a:t> </a:t>
            </a:r>
            <a:r>
              <a:rPr lang="fi-FI" sz="2000" dirty="0" smtClean="0"/>
              <a:t>vastineena, </a:t>
            </a:r>
            <a:r>
              <a:rPr lang="fi-FI" sz="2000" dirty="0"/>
              <a:t>voivat </a:t>
            </a:r>
            <a:r>
              <a:rPr lang="fi-FI" sz="2000" dirty="0" smtClean="0"/>
              <a:t>levitäkin. </a:t>
            </a:r>
            <a:r>
              <a:rPr lang="fi-FI" sz="2000" i="1" dirty="0" err="1" smtClean="0"/>
              <a:t>Viittiä</a:t>
            </a:r>
            <a:r>
              <a:rPr lang="fi-FI" sz="2000" i="1" dirty="0"/>
              <a:t>, kattoa </a:t>
            </a:r>
            <a:r>
              <a:rPr lang="fi-FI" sz="2000" dirty="0"/>
              <a:t>-variantit leviävät parhaillaan myös itämurteisiin, vaikka ne eivät ole sinne aiemmin kuuluneet</a:t>
            </a:r>
            <a:r>
              <a:rPr lang="fi-FI" sz="2000" dirty="0" smtClean="0"/>
              <a:t>.</a:t>
            </a:r>
            <a:endParaRPr lang="sv-SE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2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i-FI" sz="3600" dirty="0" smtClean="0"/>
              <a:t>Yleisesti käytössä olevia piirteitä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/>
          <a:lstStyle/>
          <a:p>
            <a:pPr lvl="0"/>
            <a:r>
              <a:rPr lang="fi-FI" sz="2000" dirty="0"/>
              <a:t>vokaalin loppuheitto (</a:t>
            </a:r>
            <a:r>
              <a:rPr lang="fi-FI" sz="2000" i="1" dirty="0" err="1"/>
              <a:t>mut</a:t>
            </a:r>
            <a:r>
              <a:rPr lang="fi-FI" sz="2000" i="1" dirty="0"/>
              <a:t>, et; </a:t>
            </a:r>
            <a:r>
              <a:rPr lang="fi-FI" sz="2000" i="1" dirty="0" err="1"/>
              <a:t>uus</a:t>
            </a:r>
            <a:r>
              <a:rPr lang="fi-FI" sz="2000" dirty="0"/>
              <a:t>)</a:t>
            </a:r>
          </a:p>
          <a:p>
            <a:pPr lvl="0"/>
            <a:r>
              <a:rPr lang="fi-FI" sz="2000" i="1" dirty="0" err="1"/>
              <a:t>-</a:t>
            </a:r>
            <a:r>
              <a:rPr lang="fi-FI" sz="2000" i="1" dirty="0" err="1" smtClean="0"/>
              <a:t>n</a:t>
            </a:r>
            <a:r>
              <a:rPr lang="fi-FI" sz="2000" dirty="0" err="1" smtClean="0"/>
              <a:t>:n</a:t>
            </a:r>
            <a:r>
              <a:rPr lang="fi-FI" sz="2000" dirty="0" smtClean="0"/>
              <a:t> </a:t>
            </a:r>
            <a:r>
              <a:rPr lang="fi-FI" sz="2000" dirty="0"/>
              <a:t>loppuheitto (</a:t>
            </a:r>
            <a:r>
              <a:rPr lang="fi-FI" sz="2000" i="1" dirty="0" err="1"/>
              <a:t>jotenki</a:t>
            </a:r>
            <a:r>
              <a:rPr lang="fi-FI" sz="2000" i="1" dirty="0"/>
              <a:t>, </a:t>
            </a:r>
            <a:r>
              <a:rPr lang="fi-FI" sz="2000" i="1" dirty="0" err="1"/>
              <a:t>niinku</a:t>
            </a:r>
            <a:r>
              <a:rPr lang="fi-FI" sz="2000" i="1" dirty="0"/>
              <a:t>, </a:t>
            </a:r>
            <a:r>
              <a:rPr lang="fi-FI" sz="2000" i="1" dirty="0" err="1"/>
              <a:t>mennää</a:t>
            </a:r>
            <a:r>
              <a:rPr lang="fi-FI" sz="2000" dirty="0"/>
              <a:t>)</a:t>
            </a:r>
          </a:p>
          <a:p>
            <a:pPr lvl="0"/>
            <a:r>
              <a:rPr lang="fi-FI" sz="2000" dirty="0"/>
              <a:t>partisiipin </a:t>
            </a:r>
            <a:r>
              <a:rPr lang="fi-FI" sz="2000" i="1" dirty="0" err="1"/>
              <a:t>-t</a:t>
            </a:r>
            <a:r>
              <a:rPr lang="fi-FI" sz="2000" dirty="0" err="1"/>
              <a:t>:n</a:t>
            </a:r>
            <a:r>
              <a:rPr lang="fi-FI" sz="2000" dirty="0"/>
              <a:t> loppuheitto (</a:t>
            </a:r>
            <a:r>
              <a:rPr lang="fi-FI" sz="2000" i="1" dirty="0" err="1"/>
              <a:t>ollu</a:t>
            </a:r>
            <a:r>
              <a:rPr lang="fi-FI" sz="2000" i="1" dirty="0"/>
              <a:t>, </a:t>
            </a:r>
            <a:r>
              <a:rPr lang="fi-FI" sz="2000" i="1" dirty="0" err="1"/>
              <a:t>hajonnu</a:t>
            </a:r>
            <a:r>
              <a:rPr lang="fi-FI" sz="2000" dirty="0"/>
              <a:t>)</a:t>
            </a:r>
          </a:p>
          <a:p>
            <a:pPr lvl="0"/>
            <a:r>
              <a:rPr lang="fi-FI" sz="2000" dirty="0"/>
              <a:t>painottoman tavun </a:t>
            </a:r>
            <a:r>
              <a:rPr lang="fi-FI" sz="2000" i="1" dirty="0" err="1"/>
              <a:t>-i</a:t>
            </a:r>
            <a:r>
              <a:rPr lang="fi-FI" sz="2000" dirty="0" err="1"/>
              <a:t>:n</a:t>
            </a:r>
            <a:r>
              <a:rPr lang="fi-FI" sz="2000" dirty="0"/>
              <a:t> heittyminen (</a:t>
            </a:r>
            <a:r>
              <a:rPr lang="fi-FI" sz="2000" i="1" dirty="0" err="1"/>
              <a:t>tarkottanut</a:t>
            </a:r>
            <a:r>
              <a:rPr lang="fi-FI" sz="2000" i="1" dirty="0"/>
              <a:t>, </a:t>
            </a:r>
            <a:r>
              <a:rPr lang="fi-FI" sz="2000" i="1" dirty="0" err="1"/>
              <a:t>ratkasu</a:t>
            </a:r>
            <a:r>
              <a:rPr lang="fi-FI" sz="2000" i="1" dirty="0"/>
              <a:t>, </a:t>
            </a:r>
            <a:r>
              <a:rPr lang="fi-FI" sz="2000" i="1" dirty="0" err="1"/>
              <a:t>punanen</a:t>
            </a:r>
            <a:r>
              <a:rPr lang="fi-FI" sz="2000" i="1" dirty="0"/>
              <a:t>, sano</a:t>
            </a:r>
            <a:r>
              <a:rPr lang="fi-FI" sz="2000" dirty="0"/>
              <a:t>)</a:t>
            </a:r>
          </a:p>
          <a:p>
            <a:pPr lvl="0"/>
            <a:r>
              <a:rPr lang="fi-FI" sz="2000" i="1" dirty="0"/>
              <a:t>minä</a:t>
            </a:r>
            <a:r>
              <a:rPr lang="fi-FI" sz="2000" dirty="0"/>
              <a:t> </a:t>
            </a:r>
            <a:r>
              <a:rPr lang="fi-FI" sz="2000" dirty="0">
                <a:sym typeface="Symbol"/>
              </a:rPr>
              <a:t></a:t>
            </a:r>
            <a:r>
              <a:rPr lang="fi-FI" sz="2000" dirty="0"/>
              <a:t> </a:t>
            </a:r>
            <a:r>
              <a:rPr lang="fi-FI" sz="2000" i="1" dirty="0" err="1"/>
              <a:t>mä</a:t>
            </a:r>
            <a:r>
              <a:rPr lang="fi-FI" sz="2000" dirty="0"/>
              <a:t>, </a:t>
            </a:r>
            <a:r>
              <a:rPr lang="fi-FI" sz="2000" i="1" dirty="0"/>
              <a:t>sinä </a:t>
            </a:r>
            <a:r>
              <a:rPr lang="fi-FI" sz="2000" i="1" dirty="0">
                <a:sym typeface="Symbol"/>
              </a:rPr>
              <a:t></a:t>
            </a:r>
            <a:r>
              <a:rPr lang="fi-FI" sz="2000" i="1" dirty="0"/>
              <a:t> </a:t>
            </a:r>
            <a:r>
              <a:rPr lang="fi-FI" sz="2000" i="1" dirty="0" err="1"/>
              <a:t>sä</a:t>
            </a:r>
            <a:r>
              <a:rPr lang="fi-FI" sz="2000" i="1" dirty="0"/>
              <a:t>, </a:t>
            </a:r>
            <a:r>
              <a:rPr lang="fi-FI" sz="2000" i="1" dirty="0" err="1"/>
              <a:t>mun</a:t>
            </a:r>
            <a:r>
              <a:rPr lang="fi-FI" sz="2000" i="1" dirty="0"/>
              <a:t>, </a:t>
            </a:r>
            <a:r>
              <a:rPr lang="fi-FI" sz="2000" i="1" dirty="0" err="1"/>
              <a:t>sun</a:t>
            </a:r>
            <a:r>
              <a:rPr lang="fi-FI" sz="2000" i="1" dirty="0"/>
              <a:t>, </a:t>
            </a:r>
            <a:r>
              <a:rPr lang="fi-FI" sz="2000" i="1" dirty="0" err="1"/>
              <a:t>mua</a:t>
            </a:r>
            <a:r>
              <a:rPr lang="fi-FI" sz="2000" i="1" dirty="0"/>
              <a:t>, </a:t>
            </a:r>
            <a:r>
              <a:rPr lang="fi-FI" sz="2000" i="1" dirty="0" err="1"/>
              <a:t>sua</a:t>
            </a:r>
            <a:endParaRPr lang="fi-FI" sz="2000" dirty="0"/>
          </a:p>
          <a:p>
            <a:pPr lvl="0"/>
            <a:r>
              <a:rPr lang="fi-FI" sz="2000" i="1" dirty="0"/>
              <a:t>tämä</a:t>
            </a:r>
            <a:r>
              <a:rPr lang="fi-FI" sz="2000" dirty="0"/>
              <a:t> </a:t>
            </a:r>
            <a:r>
              <a:rPr lang="fi-FI" sz="2000" i="1" dirty="0">
                <a:sym typeface="Symbol"/>
              </a:rPr>
              <a:t></a:t>
            </a:r>
            <a:r>
              <a:rPr lang="fi-FI" sz="2000" i="1" dirty="0"/>
              <a:t> </a:t>
            </a:r>
            <a:r>
              <a:rPr lang="fi-FI" sz="2000" i="1" dirty="0" err="1"/>
              <a:t>tää</a:t>
            </a:r>
            <a:endParaRPr lang="fi-FI" sz="2000" dirty="0"/>
          </a:p>
          <a:p>
            <a:pPr lvl="0"/>
            <a:r>
              <a:rPr lang="fi-FI" sz="2000" dirty="0"/>
              <a:t>vokaaliyhtymien asemesta pitkät vokaalit </a:t>
            </a:r>
            <a:r>
              <a:rPr lang="fi-FI" sz="2000" dirty="0" smtClean="0"/>
              <a:t>(</a:t>
            </a:r>
            <a:r>
              <a:rPr lang="fi-FI" sz="2000" i="1" dirty="0" err="1" smtClean="0"/>
              <a:t>makee</a:t>
            </a:r>
            <a:r>
              <a:rPr lang="fi-FI" sz="2000" i="1" dirty="0" smtClean="0"/>
              <a:t>, </a:t>
            </a:r>
            <a:r>
              <a:rPr lang="fi-FI" sz="2000" i="1" dirty="0" err="1" smtClean="0"/>
              <a:t>oikeestaan</a:t>
            </a:r>
            <a:r>
              <a:rPr lang="fi-FI" sz="2000" i="1" dirty="0" smtClean="0"/>
              <a:t>, sanoo</a:t>
            </a:r>
            <a:r>
              <a:rPr lang="fi-FI" sz="2000" dirty="0" smtClean="0"/>
              <a:t>)</a:t>
            </a:r>
            <a:endParaRPr lang="fi-FI" sz="2000" dirty="0"/>
          </a:p>
          <a:p>
            <a:pPr lvl="0"/>
            <a:r>
              <a:rPr lang="fi-FI" sz="2000" dirty="0"/>
              <a:t>inkongruentit verbimuodot (</a:t>
            </a:r>
            <a:r>
              <a:rPr lang="fi-FI" sz="2000" i="1" dirty="0"/>
              <a:t>me ollaan, tulokset tulee</a:t>
            </a:r>
            <a:r>
              <a:rPr lang="fi-FI" sz="2000" dirty="0"/>
              <a:t>)</a:t>
            </a:r>
          </a:p>
          <a:p>
            <a:pPr lvl="0"/>
            <a:r>
              <a:rPr lang="fi-FI" sz="2000" dirty="0"/>
              <a:t>lyhentyneet verbimuodot (</a:t>
            </a:r>
            <a:r>
              <a:rPr lang="fi-FI" sz="2000" i="1" dirty="0" err="1"/>
              <a:t>mä</a:t>
            </a:r>
            <a:r>
              <a:rPr lang="fi-FI" sz="2000" i="1" dirty="0"/>
              <a:t> </a:t>
            </a:r>
            <a:r>
              <a:rPr lang="fi-FI" sz="2000" i="1" dirty="0" err="1"/>
              <a:t>meen</a:t>
            </a:r>
            <a:r>
              <a:rPr lang="fi-FI" sz="2000" i="1" dirty="0"/>
              <a:t>, ei </a:t>
            </a:r>
            <a:r>
              <a:rPr lang="fi-FI" sz="2000" i="1" dirty="0" err="1"/>
              <a:t>oo</a:t>
            </a:r>
            <a:r>
              <a:rPr lang="fi-FI" sz="2000" dirty="0"/>
              <a:t>)</a:t>
            </a:r>
          </a:p>
          <a:p>
            <a:endParaRPr lang="sv-SE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9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Mitä muutoksessa häviää?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fi-FI" sz="2000" dirty="0" smtClean="0"/>
              <a:t>Suppealevikkiset</a:t>
            </a:r>
            <a:r>
              <a:rPr lang="fi-FI" sz="2000" dirty="0"/>
              <a:t>, paikalliset tai yleiskielestä selvästi poikkeavat variantit väistyvät helpommin eivätkä uudet sukupolvet enää käytä niitä  </a:t>
            </a:r>
            <a:r>
              <a:rPr lang="fi-FI" sz="2000" dirty="0" smtClean="0"/>
              <a:t>lainkaan </a:t>
            </a:r>
            <a:r>
              <a:rPr lang="fi-FI" sz="2000" dirty="0"/>
              <a:t>tai  yhtä suuressa määrin kuin </a:t>
            </a:r>
            <a:r>
              <a:rPr lang="fi-FI" sz="2000" dirty="0" smtClean="0"/>
              <a:t>aiemmat.</a:t>
            </a:r>
            <a:endParaRPr lang="sv-SE" sz="2000" dirty="0"/>
          </a:p>
          <a:p>
            <a:pPr lvl="0"/>
            <a:r>
              <a:rPr lang="fi-FI" sz="2000" dirty="0"/>
              <a:t>Kun on </a:t>
            </a:r>
            <a:r>
              <a:rPr lang="fi-FI" sz="2000" dirty="0" smtClean="0"/>
              <a:t>valittavissa </a:t>
            </a:r>
            <a:r>
              <a:rPr lang="fi-FI" sz="2000" i="1" dirty="0"/>
              <a:t>mennä </a:t>
            </a:r>
            <a:r>
              <a:rPr lang="fi-FI" sz="2000" dirty="0"/>
              <a:t>tai </a:t>
            </a:r>
            <a:r>
              <a:rPr lang="fi-FI" sz="2000" i="1" dirty="0" err="1"/>
              <a:t>männä</a:t>
            </a:r>
            <a:r>
              <a:rPr lang="fi-FI" sz="2000" dirty="0"/>
              <a:t>, valitaan murteellisen sijasta yleiskielen mukainen </a:t>
            </a:r>
            <a:r>
              <a:rPr lang="fi-FI" sz="2000" i="1" dirty="0"/>
              <a:t>mennä</a:t>
            </a:r>
            <a:r>
              <a:rPr lang="fi-FI" sz="2000" dirty="0"/>
              <a:t>, ja muotojen </a:t>
            </a:r>
            <a:r>
              <a:rPr lang="fi-FI" sz="2000" i="1" dirty="0" err="1"/>
              <a:t>moa</a:t>
            </a:r>
            <a:r>
              <a:rPr lang="fi-FI" sz="2000" i="1" dirty="0"/>
              <a:t> </a:t>
            </a:r>
            <a:r>
              <a:rPr lang="fi-FI" sz="2000" dirty="0"/>
              <a:t>ja</a:t>
            </a:r>
            <a:r>
              <a:rPr lang="fi-FI" sz="2000" b="1" i="1" dirty="0"/>
              <a:t> </a:t>
            </a:r>
            <a:r>
              <a:rPr lang="fi-FI" sz="2000" i="1" dirty="0" err="1"/>
              <a:t>mua</a:t>
            </a:r>
            <a:r>
              <a:rPr lang="fi-FI" sz="2000" dirty="0"/>
              <a:t> sijasta valitaan Itä-Suomessakin usein </a:t>
            </a:r>
            <a:r>
              <a:rPr lang="fi-FI" sz="2000" i="1" dirty="0"/>
              <a:t>maa</a:t>
            </a:r>
            <a:r>
              <a:rPr lang="fi-FI" sz="2000" dirty="0"/>
              <a:t>. </a:t>
            </a:r>
            <a:endParaRPr lang="sv-SE" sz="2000" dirty="0"/>
          </a:p>
          <a:p>
            <a:pPr lvl="0"/>
            <a:r>
              <a:rPr lang="fi-FI" sz="2000" dirty="0"/>
              <a:t>Monet muutkin murteessa aiemmin tunnetut variantit ovat lähinnä vain vanhimpien käytössä, kuten ns. essiivipartisiippi</a:t>
            </a:r>
            <a:r>
              <a:rPr lang="fi-FI" sz="2000" i="1" dirty="0"/>
              <a:t> </a:t>
            </a:r>
            <a:r>
              <a:rPr lang="fi-FI" sz="2000" i="1" dirty="0" err="1"/>
              <a:t>tullunna</a:t>
            </a:r>
            <a:r>
              <a:rPr lang="fi-FI" sz="2000" dirty="0"/>
              <a:t>,</a:t>
            </a:r>
            <a:r>
              <a:rPr lang="fi-FI" sz="2000" i="1" dirty="0"/>
              <a:t> </a:t>
            </a:r>
            <a:r>
              <a:rPr lang="fi-FI" sz="2000" i="1" dirty="0" err="1"/>
              <a:t>ollunna</a:t>
            </a:r>
            <a:r>
              <a:rPr lang="fi-FI" sz="2000" i="1" dirty="0"/>
              <a:t> </a:t>
            </a:r>
            <a:r>
              <a:rPr lang="fi-FI" sz="2000" dirty="0"/>
              <a:t>tai </a:t>
            </a:r>
            <a:r>
              <a:rPr lang="fi-FI" sz="2000" i="1" dirty="0" err="1"/>
              <a:t>tulluna</a:t>
            </a:r>
            <a:r>
              <a:rPr lang="fi-FI" sz="2000" dirty="0"/>
              <a:t>, </a:t>
            </a:r>
            <a:r>
              <a:rPr lang="fi-FI" sz="2000" i="1" dirty="0" err="1"/>
              <a:t>olluna</a:t>
            </a:r>
            <a:r>
              <a:rPr lang="fi-FI" sz="2000" dirty="0"/>
              <a:t>. </a:t>
            </a:r>
            <a:endParaRPr lang="sv-SE" sz="2000" dirty="0"/>
          </a:p>
          <a:p>
            <a:pPr lvl="0"/>
            <a:r>
              <a:rPr lang="fi-FI" sz="2000" dirty="0"/>
              <a:t>Länsimurteiden puolella hämäläis- ja lounaismurteissa muoto </a:t>
            </a:r>
            <a:r>
              <a:rPr lang="fi-FI" sz="2000" i="1" dirty="0"/>
              <a:t>tullee</a:t>
            </a:r>
            <a:r>
              <a:rPr lang="fi-FI" sz="2000" dirty="0"/>
              <a:t> osoittaa hiipumisen merkkejä, vaikka se itämurteissa on hyvin </a:t>
            </a:r>
            <a:r>
              <a:rPr lang="fi-FI" sz="2000" dirty="0" smtClean="0"/>
              <a:t>elinvoimainen.</a:t>
            </a:r>
          </a:p>
          <a:p>
            <a:r>
              <a:rPr lang="fi-FI" sz="2000" dirty="0"/>
              <a:t>Eteläpohjalainen nuori ja </a:t>
            </a:r>
            <a:r>
              <a:rPr lang="fi-FI" sz="2000" dirty="0" smtClean="0"/>
              <a:t>keski-ikäinenkin sanoo mieluummin </a:t>
            </a:r>
            <a:r>
              <a:rPr lang="fi-FI" sz="2000" i="1" dirty="0"/>
              <a:t>tulee</a:t>
            </a:r>
            <a:r>
              <a:rPr lang="fi-FI" sz="2000" dirty="0"/>
              <a:t> kuin </a:t>
            </a:r>
            <a:r>
              <a:rPr lang="fi-FI" sz="2000" i="1" dirty="0" err="1"/>
              <a:t>tuloo</a:t>
            </a:r>
            <a:r>
              <a:rPr lang="fi-FI" sz="2000" dirty="0"/>
              <a:t>.</a:t>
            </a:r>
            <a:endParaRPr lang="sv-SE" sz="2000" dirty="0"/>
          </a:p>
          <a:p>
            <a:pPr lvl="0"/>
            <a:endParaRPr lang="sv-SE" sz="1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46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Mitkä piirteet näyttävät pysyvän tai vahvistuvan?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/>
          <a:lstStyle/>
          <a:p>
            <a:pPr lvl="0"/>
            <a:r>
              <a:rPr lang="fi-FI" sz="2400" dirty="0" smtClean="0"/>
              <a:t>Itämurteissa ns</a:t>
            </a:r>
            <a:r>
              <a:rPr lang="fi-FI" sz="2400" dirty="0"/>
              <a:t>. erikoisgeminaatio </a:t>
            </a:r>
            <a:r>
              <a:rPr lang="fi-FI" sz="2400" dirty="0" smtClean="0"/>
              <a:t>on vahva (</a:t>
            </a:r>
            <a:r>
              <a:rPr lang="fi-FI" sz="2400" i="1" dirty="0" err="1" smtClean="0"/>
              <a:t>tulemmaan</a:t>
            </a:r>
            <a:r>
              <a:rPr lang="fi-FI" sz="2400" dirty="0"/>
              <a:t>, </a:t>
            </a:r>
            <a:r>
              <a:rPr lang="fi-FI" sz="2400" i="1" dirty="0" err="1"/>
              <a:t>kellarriin</a:t>
            </a:r>
            <a:r>
              <a:rPr lang="fi-FI" sz="2400" dirty="0" smtClean="0"/>
              <a:t>).</a:t>
            </a:r>
            <a:endParaRPr lang="sv-SE" sz="2400" dirty="0"/>
          </a:p>
          <a:p>
            <a:pPr lvl="0"/>
            <a:r>
              <a:rPr lang="fi-FI" sz="2400" dirty="0" smtClean="0"/>
              <a:t>Itämurteiden </a:t>
            </a:r>
            <a:r>
              <a:rPr lang="fi-FI" sz="2400" dirty="0"/>
              <a:t>puolella </a:t>
            </a:r>
            <a:r>
              <a:rPr lang="fi-FI" sz="2400" dirty="0" smtClean="0"/>
              <a:t>ovat </a:t>
            </a:r>
            <a:r>
              <a:rPr lang="fi-FI" sz="2400" dirty="0"/>
              <a:t>edelleenkin </a:t>
            </a:r>
            <a:r>
              <a:rPr lang="fi-FI" sz="2400" i="1" dirty="0" err="1" smtClean="0"/>
              <a:t>sannoo</a:t>
            </a:r>
            <a:r>
              <a:rPr lang="fi-FI" sz="2400" i="1" dirty="0" smtClean="0"/>
              <a:t> </a:t>
            </a:r>
            <a:r>
              <a:rPr lang="fi-FI" sz="2400" dirty="0" smtClean="0"/>
              <a:t>ja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tulloo</a:t>
            </a:r>
            <a:r>
              <a:rPr lang="fi-FI" sz="2400" i="1" dirty="0" smtClean="0"/>
              <a:t>  tavallisia.</a:t>
            </a:r>
          </a:p>
          <a:p>
            <a:pPr lvl="0"/>
            <a:r>
              <a:rPr lang="fi-FI" sz="2400" dirty="0" smtClean="0"/>
              <a:t>Tornionlaaksossa käytetään runsaasti </a:t>
            </a:r>
            <a:r>
              <a:rPr lang="fi-FI" sz="2400" i="1" dirty="0" smtClean="0"/>
              <a:t>h</a:t>
            </a:r>
            <a:r>
              <a:rPr lang="fi-FI" sz="2400" dirty="0" smtClean="0"/>
              <a:t>:n sisältäviä muotoja: </a:t>
            </a:r>
            <a:r>
              <a:rPr lang="fi-FI" sz="2400" i="1" dirty="0" err="1" smtClean="0"/>
              <a:t>koulhuun</a:t>
            </a:r>
            <a:r>
              <a:rPr lang="fi-FI" sz="2400" i="1" dirty="0" smtClean="0"/>
              <a:t> ~ </a:t>
            </a:r>
            <a:r>
              <a:rPr lang="fi-FI" sz="2400" i="1" dirty="0" err="1" smtClean="0"/>
              <a:t>kouhluun</a:t>
            </a:r>
            <a:r>
              <a:rPr lang="fi-FI" sz="2400" i="1" dirty="0" smtClean="0"/>
              <a:t>.</a:t>
            </a:r>
          </a:p>
          <a:p>
            <a:pPr lvl="0"/>
            <a:r>
              <a:rPr lang="fi-FI" sz="2400" dirty="0" smtClean="0"/>
              <a:t>Kaakkois-Suomessa ja Tornionlaaksossa edelleenkin </a:t>
            </a:r>
            <a:r>
              <a:rPr lang="fi-FI" sz="2400" i="1" dirty="0" err="1" smtClean="0"/>
              <a:t>mie</a:t>
            </a:r>
            <a:r>
              <a:rPr lang="fi-FI" sz="2400" i="1" dirty="0" smtClean="0"/>
              <a:t>.</a:t>
            </a:r>
          </a:p>
          <a:p>
            <a:pPr lvl="0"/>
            <a:r>
              <a:rPr lang="fi-FI" sz="2400" dirty="0" smtClean="0"/>
              <a:t>Itämurteissa yleisesti edelleenkin </a:t>
            </a:r>
            <a:r>
              <a:rPr lang="fi-FI" sz="2400" i="1" dirty="0" err="1" smtClean="0"/>
              <a:t>myö</a:t>
            </a:r>
            <a:r>
              <a:rPr lang="fi-FI" sz="2400" i="1" dirty="0" smtClean="0"/>
              <a:t> </a:t>
            </a:r>
            <a:r>
              <a:rPr lang="fi-FI" sz="2400" dirty="0" smtClean="0"/>
              <a:t>ja </a:t>
            </a:r>
            <a:r>
              <a:rPr lang="fi-FI" sz="2400" i="1" dirty="0" smtClean="0"/>
              <a:t>työ.</a:t>
            </a:r>
            <a:endParaRPr lang="sv-SE" sz="2400" dirty="0"/>
          </a:p>
          <a:p>
            <a:pPr lvl="0"/>
            <a:r>
              <a:rPr lang="fi-FI" sz="2400" i="1" dirty="0" smtClean="0"/>
              <a:t>(Alkaa) </a:t>
            </a:r>
            <a:r>
              <a:rPr lang="fi-FI" sz="2400" i="1" dirty="0" err="1" smtClean="0"/>
              <a:t>tekeen</a:t>
            </a:r>
            <a:r>
              <a:rPr lang="fi-FI" sz="2400" dirty="0" err="1" smtClean="0"/>
              <a:t>-muoto</a:t>
            </a:r>
            <a:r>
              <a:rPr lang="fi-FI" sz="2400" dirty="0" smtClean="0"/>
              <a:t> yleistyy (vrt</a:t>
            </a:r>
            <a:r>
              <a:rPr lang="fi-FI" sz="2400" dirty="0"/>
              <a:t>. </a:t>
            </a:r>
            <a:r>
              <a:rPr lang="fi-FI" sz="2400" i="1" dirty="0"/>
              <a:t>tekemään</a:t>
            </a:r>
            <a:r>
              <a:rPr lang="fi-FI" sz="2400" dirty="0" smtClean="0"/>
              <a:t>).</a:t>
            </a:r>
          </a:p>
          <a:p>
            <a:pPr lvl="0"/>
            <a:r>
              <a:rPr lang="fi-FI" sz="2400" i="1" dirty="0" smtClean="0"/>
              <a:t>Pysty tulla, </a:t>
            </a:r>
            <a:r>
              <a:rPr lang="fi-FI" sz="2400" i="1" dirty="0" err="1" smtClean="0"/>
              <a:t>joutu</a:t>
            </a:r>
            <a:r>
              <a:rPr lang="fi-FI" sz="2400" i="1" dirty="0" smtClean="0"/>
              <a:t> tulla </a:t>
            </a:r>
            <a:r>
              <a:rPr lang="fi-FI" sz="2400" dirty="0" smtClean="0"/>
              <a:t>yleistyvät myös keski-ikäisten puheessa.</a:t>
            </a:r>
            <a:endParaRPr lang="sv-SE" sz="2400" i="1" dirty="0"/>
          </a:p>
          <a:p>
            <a:pPr marL="0" indent="0">
              <a:buNone/>
            </a:pPr>
            <a:endParaRPr lang="fi-FI" sz="2400" dirty="0"/>
          </a:p>
          <a:p>
            <a:pPr lvl="0"/>
            <a:endParaRPr lang="sv-SE" sz="2400" dirty="0"/>
          </a:p>
          <a:p>
            <a:endParaRPr lang="sv-SE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17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Kielimuotojen limittäisyys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altLang="fi-FI" sz="2800" dirty="0"/>
          </a:p>
          <a:p>
            <a:pPr marL="0" indent="0">
              <a:buNone/>
            </a:pPr>
            <a:r>
              <a:rPr lang="fi-FI" altLang="fi-FI" sz="2800" dirty="0"/>
              <a:t>Oli </a:t>
            </a:r>
            <a:r>
              <a:rPr lang="fi-FI" altLang="fi-FI" sz="2800" dirty="0" err="1"/>
              <a:t>mahollista</a:t>
            </a:r>
            <a:r>
              <a:rPr lang="fi-FI" altLang="fi-FI" sz="2800" dirty="0"/>
              <a:t> </a:t>
            </a:r>
            <a:r>
              <a:rPr lang="fi-FI" altLang="fi-FI" sz="2800" dirty="0" err="1"/>
              <a:t>saaha</a:t>
            </a:r>
            <a:r>
              <a:rPr lang="fi-FI" altLang="fi-FI" sz="2800" dirty="0"/>
              <a:t> kovaa </a:t>
            </a:r>
            <a:r>
              <a:rPr lang="fi-FI" altLang="fi-FI" sz="2800" dirty="0" err="1"/>
              <a:t>rania</a:t>
            </a:r>
            <a:r>
              <a:rPr lang="fi-FI" altLang="fi-FI" sz="2800" dirty="0"/>
              <a:t> (&lt; </a:t>
            </a:r>
            <a:r>
              <a:rPr lang="fi-FI" altLang="fi-FI" sz="2800" dirty="0" err="1"/>
              <a:t>run</a:t>
            </a:r>
            <a:r>
              <a:rPr lang="fi-FI" altLang="fi-FI" sz="2800" dirty="0"/>
              <a:t>) </a:t>
            </a:r>
          </a:p>
          <a:p>
            <a:pPr marL="0" indent="0">
              <a:buNone/>
            </a:pPr>
            <a:r>
              <a:rPr lang="fi-FI" altLang="fi-FI" sz="2800" dirty="0"/>
              <a:t>siihen </a:t>
            </a:r>
            <a:r>
              <a:rPr lang="fi-FI" altLang="fi-FI" sz="2800" dirty="0" err="1"/>
              <a:t>striittiin</a:t>
            </a:r>
            <a:r>
              <a:rPr lang="fi-FI" altLang="fi-FI" sz="2800" dirty="0"/>
              <a:t> (&lt; </a:t>
            </a:r>
            <a:r>
              <a:rPr lang="fi-FI" altLang="fi-FI" sz="2800" dirty="0" err="1"/>
              <a:t>street</a:t>
            </a:r>
            <a:r>
              <a:rPr lang="fi-FI" altLang="fi-FI" sz="2800" dirty="0"/>
              <a:t>).</a:t>
            </a:r>
          </a:p>
          <a:p>
            <a:pPr marL="0" indent="0">
              <a:buNone/>
            </a:pPr>
            <a:endParaRPr lang="fi-FI" altLang="fi-FI" sz="2800" dirty="0" smtClean="0"/>
          </a:p>
          <a:p>
            <a:pPr marL="0" indent="0">
              <a:buNone/>
            </a:pPr>
            <a:r>
              <a:rPr lang="fi-FI" altLang="fi-FI" sz="2800" dirty="0" err="1" smtClean="0"/>
              <a:t>Slopestyle-laskija</a:t>
            </a:r>
            <a:r>
              <a:rPr lang="fi-FI" altLang="fi-FI" sz="2800" dirty="0" smtClean="0"/>
              <a:t> </a:t>
            </a:r>
            <a:r>
              <a:rPr lang="fi-FI" altLang="fi-FI" sz="2800" dirty="0"/>
              <a:t>Enni Rukajärvi</a:t>
            </a:r>
          </a:p>
          <a:p>
            <a:pPr marL="0" indent="0">
              <a:buNone/>
            </a:pPr>
            <a:r>
              <a:rPr lang="fi-FI" altLang="fi-FI" sz="2800" dirty="0" smtClean="0"/>
              <a:t>Yle</a:t>
            </a:r>
            <a:r>
              <a:rPr lang="fi-FI" altLang="fi-FI" sz="2800" dirty="0"/>
              <a:t>, haastattelu helmikuussa 2012</a:t>
            </a:r>
          </a:p>
          <a:p>
            <a:endParaRPr lang="fi-FI" altLang="fi-FI" sz="2800" dirty="0"/>
          </a:p>
          <a:p>
            <a:pPr marL="0" indent="0">
              <a:buNone/>
            </a:pP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Kielimuotojen limittäisyys 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altLang="fi-FI" dirty="0" smtClean="0"/>
          </a:p>
          <a:p>
            <a:r>
              <a:rPr lang="fi-FI" altLang="fi-FI" sz="2800" dirty="0" smtClean="0"/>
              <a:t>Henkinen </a:t>
            </a:r>
            <a:r>
              <a:rPr lang="fi-FI" altLang="fi-FI" sz="2800" dirty="0"/>
              <a:t>työ on kaikkein kovin. Ensin olet </a:t>
            </a:r>
            <a:r>
              <a:rPr lang="fi-FI" altLang="fi-FI" sz="2800" dirty="0" err="1">
                <a:solidFill>
                  <a:srgbClr val="FF0000"/>
                </a:solidFill>
              </a:rPr>
              <a:t>stara</a:t>
            </a:r>
            <a:r>
              <a:rPr lang="fi-FI" altLang="fi-FI" sz="2800" dirty="0"/>
              <a:t>, jolta pyydetään </a:t>
            </a:r>
            <a:r>
              <a:rPr lang="fi-FI" altLang="fi-FI" sz="2800" dirty="0">
                <a:solidFill>
                  <a:srgbClr val="FF0000"/>
                </a:solidFill>
              </a:rPr>
              <a:t>nimmareita</a:t>
            </a:r>
            <a:r>
              <a:rPr lang="fi-FI" altLang="fi-FI" sz="2800" dirty="0"/>
              <a:t>, sitten olet yhtäkkiä </a:t>
            </a:r>
            <a:r>
              <a:rPr lang="fi-FI" altLang="fi-FI" sz="2800" dirty="0" err="1">
                <a:solidFill>
                  <a:srgbClr val="FF0000"/>
                </a:solidFill>
              </a:rPr>
              <a:t>nothing</a:t>
            </a:r>
            <a:r>
              <a:rPr lang="fi-FI" altLang="fi-FI" sz="2800" dirty="0"/>
              <a:t> (ei mitään), Tamminen sanoo. </a:t>
            </a:r>
          </a:p>
          <a:p>
            <a:pPr marL="0" indent="0">
              <a:buNone/>
            </a:pPr>
            <a:r>
              <a:rPr lang="fi-FI" altLang="fi-FI" sz="2800" dirty="0"/>
              <a:t> </a:t>
            </a:r>
            <a:r>
              <a:rPr lang="fi-FI" altLang="fi-FI" sz="2800" dirty="0" smtClean="0"/>
              <a:t>  (</a:t>
            </a:r>
            <a:r>
              <a:rPr lang="fi-FI" altLang="fi-FI" sz="2800" dirty="0"/>
              <a:t>Iltalehti, 4.3.2012.)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Kielimuotojen limittäisyys 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r>
              <a:rPr lang="fi-FI" sz="2400" dirty="0" smtClean="0"/>
              <a:t>Kohta menemme osoitteeseen </a:t>
            </a:r>
            <a:r>
              <a:rPr lang="fi-FI" sz="2400" dirty="0" err="1" smtClean="0"/>
              <a:t>äx</a:t>
            </a:r>
            <a:r>
              <a:rPr lang="fi-FI" sz="2400" dirty="0" smtClean="0"/>
              <a:t> viiva </a:t>
            </a:r>
            <a:r>
              <a:rPr lang="fi-FI" sz="2400" dirty="0" err="1" smtClean="0"/>
              <a:t>stage</a:t>
            </a:r>
            <a:r>
              <a:rPr lang="fi-FI" sz="2400" dirty="0" smtClean="0"/>
              <a:t> piste </a:t>
            </a:r>
            <a:r>
              <a:rPr lang="fi-FI" sz="2400" dirty="0" err="1" smtClean="0"/>
              <a:t>yle</a:t>
            </a:r>
            <a:r>
              <a:rPr lang="fi-FI" sz="2400" dirty="0" smtClean="0"/>
              <a:t> piste </a:t>
            </a:r>
            <a:r>
              <a:rPr lang="fi-FI" sz="2400" dirty="0" err="1" smtClean="0"/>
              <a:t>fi</a:t>
            </a:r>
            <a:r>
              <a:rPr lang="fi-FI" sz="2400" dirty="0" smtClean="0"/>
              <a:t>. Siellä on siis keskusteluketjuja, aiheesta </a:t>
            </a:r>
            <a:r>
              <a:rPr lang="fi-FI" sz="2400" dirty="0" err="1" smtClean="0"/>
              <a:t>ku</a:t>
            </a:r>
            <a:r>
              <a:rPr lang="fi-FI" sz="2400" dirty="0" smtClean="0"/>
              <a:t> </a:t>
            </a:r>
            <a:r>
              <a:rPr lang="fi-FI" sz="2400" dirty="0" err="1" smtClean="0">
                <a:solidFill>
                  <a:srgbClr val="FF0000"/>
                </a:solidFill>
              </a:rPr>
              <a:t>aeheesta</a:t>
            </a:r>
            <a:r>
              <a:rPr lang="fi-FI" sz="2400" dirty="0" smtClean="0"/>
              <a:t>, siellä voi </a:t>
            </a:r>
            <a:r>
              <a:rPr lang="fi-FI" sz="2400" dirty="0" err="1" smtClean="0">
                <a:solidFill>
                  <a:srgbClr val="FF0000"/>
                </a:solidFill>
              </a:rPr>
              <a:t>pittää</a:t>
            </a:r>
            <a:r>
              <a:rPr lang="fi-FI" sz="2400" dirty="0" smtClean="0">
                <a:solidFill>
                  <a:srgbClr val="FF0000"/>
                </a:solidFill>
              </a:rPr>
              <a:t> </a:t>
            </a:r>
            <a:r>
              <a:rPr lang="fi-FI" sz="2400" dirty="0" err="1" smtClean="0">
                <a:solidFill>
                  <a:srgbClr val="FF0000"/>
                </a:solidFill>
              </a:rPr>
              <a:t>plokia</a:t>
            </a:r>
            <a:r>
              <a:rPr lang="fi-FI" sz="2400" dirty="0" smtClean="0"/>
              <a:t>. Siellä voi </a:t>
            </a:r>
            <a:r>
              <a:rPr lang="fi-FI" sz="2400" dirty="0" err="1" smtClean="0">
                <a:solidFill>
                  <a:srgbClr val="FF0000"/>
                </a:solidFill>
              </a:rPr>
              <a:t>kattoo</a:t>
            </a:r>
            <a:r>
              <a:rPr lang="fi-FI" sz="2400" dirty="0" smtClean="0"/>
              <a:t> kuvia. Siellä voi avata </a:t>
            </a:r>
            <a:r>
              <a:rPr lang="fi-FI" sz="2400" dirty="0" err="1" smtClean="0">
                <a:solidFill>
                  <a:srgbClr val="FF0000"/>
                </a:solidFill>
              </a:rPr>
              <a:t>rojekteja</a:t>
            </a:r>
            <a:r>
              <a:rPr lang="fi-FI" sz="2400" dirty="0" smtClean="0"/>
              <a:t> siellä voi </a:t>
            </a:r>
            <a:r>
              <a:rPr lang="fi-FI" sz="2400" dirty="0" err="1" smtClean="0">
                <a:solidFill>
                  <a:srgbClr val="FF0000"/>
                </a:solidFill>
              </a:rPr>
              <a:t>tehä</a:t>
            </a:r>
            <a:r>
              <a:rPr lang="fi-FI" sz="2400" dirty="0" smtClean="0"/>
              <a:t> mitä tahansa ja. Kirjautuminen ei maksa yhtään mitään joten, mene sinne kirjaudu sisään ja </a:t>
            </a:r>
            <a:r>
              <a:rPr lang="fi-FI" sz="2400" dirty="0"/>
              <a:t>osallistu keskusteluun</a:t>
            </a:r>
            <a:r>
              <a:rPr lang="fi-FI" sz="2400" dirty="0" smtClean="0"/>
              <a:t>. </a:t>
            </a:r>
            <a:r>
              <a:rPr lang="fi-FI" sz="2400" dirty="0" err="1" smtClean="0"/>
              <a:t>YleX-juontaja</a:t>
            </a:r>
            <a:r>
              <a:rPr lang="fi-FI" sz="2400" dirty="0" smtClean="0"/>
              <a:t>, Oulu</a:t>
            </a:r>
          </a:p>
          <a:p>
            <a:pPr marL="0" indent="0">
              <a:buNone/>
            </a:pPr>
            <a:r>
              <a:rPr lang="fi-FI" sz="2400" dirty="0" smtClean="0"/>
              <a:t>(Lähde: Mantila, Harri 2008)</a:t>
            </a:r>
            <a:endParaRPr lang="sv-SE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Aluksi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altLang="fi-FI" sz="2400" dirty="0" smtClean="0"/>
              <a:t>Vuonna </a:t>
            </a:r>
            <a:r>
              <a:rPr lang="fi-FI" altLang="fi-FI" sz="2400" dirty="0"/>
              <a:t>1983 oli Hanasaaressa Espoossa seminaari Suomi pohjoismaisena kielenä – </a:t>
            </a:r>
            <a:r>
              <a:rPr lang="fi-FI" altLang="fi-FI" sz="2400" dirty="0" err="1"/>
              <a:t>Finskan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som</a:t>
            </a:r>
            <a:r>
              <a:rPr lang="fi-FI" altLang="fi-FI" sz="2400" dirty="0"/>
              <a:t> </a:t>
            </a:r>
            <a:r>
              <a:rPr lang="fi-FI" altLang="fi-FI" sz="2400" dirty="0" err="1"/>
              <a:t>språk</a:t>
            </a:r>
            <a:r>
              <a:rPr lang="fi-FI" altLang="fi-FI" sz="2400" dirty="0"/>
              <a:t> i Norden. Silloinen Kielitoimiston johtaja Esko Koivusalo sanoi puheessaan seuraavaa: ”– tasa-arvo ei ole sitä, että kaikki puhuisivat samalla tavoin, vaan sitä, että kaikki saavat olla tasa-arvoisesti erilaisia.” Tämä lausuma sopii hyvin motoksi tänäänkin ja tälle esitykselleni.</a:t>
            </a:r>
          </a:p>
          <a:p>
            <a:endParaRPr lang="sv-SE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893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 dirty="0" smtClean="0"/>
              <a:t/>
            </a:r>
            <a:br>
              <a:rPr lang="fi-FI" altLang="fi-FI" sz="3200" dirty="0" smtClean="0"/>
            </a:br>
            <a:r>
              <a:rPr lang="fi-FI" altLang="fi-FI" sz="3200" dirty="0" smtClean="0"/>
              <a:t>Haastattelussa Valtteri </a:t>
            </a:r>
            <a:r>
              <a:rPr lang="fi-FI" altLang="fi-FI" sz="3200" dirty="0" err="1" smtClean="0"/>
              <a:t>Bottas</a:t>
            </a:r>
            <a:r>
              <a:rPr lang="fi-FI" altLang="fi-FI" sz="3200" dirty="0" smtClean="0"/>
              <a:t> 2010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i-FI" sz="2000" dirty="0" smtClean="0"/>
              <a:t>Toimittaja Arto Nyberg kysyi, miten kaikki sai alkunsa.</a:t>
            </a:r>
          </a:p>
          <a:p>
            <a:pPr marL="0" indent="0">
              <a:buFontTx/>
              <a:buNone/>
              <a:defRPr/>
            </a:pPr>
            <a:r>
              <a:rPr lang="fi-FI" sz="2000" dirty="0" smtClean="0"/>
              <a:t>VB:</a:t>
            </a:r>
            <a:endParaRPr lang="fi-FI" sz="2000" dirty="0"/>
          </a:p>
          <a:p>
            <a:pPr marL="0" indent="0">
              <a:buFontTx/>
              <a:buNone/>
              <a:defRPr/>
            </a:pPr>
            <a:r>
              <a:rPr lang="fi-FI" sz="2000" dirty="0" smtClean="0"/>
              <a:t>se </a:t>
            </a:r>
            <a:r>
              <a:rPr lang="fi-FI" sz="2000" dirty="0"/>
              <a:t>oli </a:t>
            </a:r>
            <a:r>
              <a:rPr lang="fi-FI" sz="2000" dirty="0" err="1"/>
              <a:t>mä</a:t>
            </a:r>
            <a:r>
              <a:rPr lang="fi-FI" sz="2000" dirty="0"/>
              <a:t> </a:t>
            </a:r>
            <a:r>
              <a:rPr lang="fi-FI" sz="2000" dirty="0" err="1"/>
              <a:t>oliv</a:t>
            </a:r>
            <a:r>
              <a:rPr lang="fi-FI" sz="2000" dirty="0"/>
              <a:t> </a:t>
            </a:r>
            <a:r>
              <a:rPr lang="fi-FI" sz="2000" dirty="0" err="1"/>
              <a:t>viisv</a:t>
            </a:r>
            <a:r>
              <a:rPr lang="fi-FI" sz="2000" dirty="0" err="1">
                <a:solidFill>
                  <a:srgbClr val="FF0000"/>
                </a:solidFill>
              </a:rPr>
              <a:t>ua</a:t>
            </a:r>
            <a:r>
              <a:rPr lang="fi-FI" sz="2000" dirty="0" err="1"/>
              <a:t>tias</a:t>
            </a:r>
            <a:r>
              <a:rPr lang="fi-FI" sz="2000" dirty="0"/>
              <a:t>, me </a:t>
            </a:r>
            <a:r>
              <a:rPr lang="fi-FI" sz="2000" dirty="0" err="1"/>
              <a:t>oltii</a:t>
            </a:r>
            <a:r>
              <a:rPr lang="fi-FI" sz="2000" dirty="0"/>
              <a:t> isän </a:t>
            </a:r>
            <a:r>
              <a:rPr lang="fi-FI" sz="2000" dirty="0">
                <a:solidFill>
                  <a:srgbClr val="00B050"/>
                </a:solidFill>
              </a:rPr>
              <a:t>kanssa</a:t>
            </a:r>
            <a:r>
              <a:rPr lang="fi-FI" sz="2000" dirty="0"/>
              <a:t> </a:t>
            </a:r>
            <a:r>
              <a:rPr lang="fi-FI" sz="2000" dirty="0" err="1">
                <a:solidFill>
                  <a:srgbClr val="FF0000"/>
                </a:solidFill>
              </a:rPr>
              <a:t>menos</a:t>
            </a:r>
            <a:r>
              <a:rPr lang="fi-FI" sz="2000" dirty="0"/>
              <a:t> </a:t>
            </a:r>
            <a:r>
              <a:rPr lang="fi-FI" sz="2000" dirty="0" err="1"/>
              <a:t>Nas-</a:t>
            </a:r>
            <a:r>
              <a:rPr lang="fi-FI" sz="2000" dirty="0"/>
              <a:t> </a:t>
            </a:r>
            <a:r>
              <a:rPr lang="fi-FI" sz="2000" dirty="0">
                <a:solidFill>
                  <a:srgbClr val="00B050"/>
                </a:solidFill>
              </a:rPr>
              <a:t>Nastolassa </a:t>
            </a:r>
            <a:r>
              <a:rPr lang="fi-FI" sz="2000" dirty="0" err="1">
                <a:solidFill>
                  <a:srgbClr val="FF0000"/>
                </a:solidFill>
              </a:rPr>
              <a:t>asuttii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/>
              <a:t>että, </a:t>
            </a:r>
            <a:r>
              <a:rPr lang="fi-FI" sz="2000" dirty="0" err="1">
                <a:solidFill>
                  <a:srgbClr val="FF0000"/>
                </a:solidFill>
              </a:rPr>
              <a:t>oltii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Lahtee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menos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/>
              <a:t>kaupungille ja </a:t>
            </a:r>
            <a:r>
              <a:rPr lang="fi-FI" sz="2000" dirty="0" err="1">
                <a:solidFill>
                  <a:srgbClr val="FF0000"/>
                </a:solidFill>
              </a:rPr>
              <a:t>sit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siäl</a:t>
            </a:r>
            <a:r>
              <a:rPr lang="fi-FI" sz="2000" dirty="0">
                <a:solidFill>
                  <a:srgbClr val="FF0000"/>
                </a:solidFill>
              </a:rPr>
              <a:t> näky </a:t>
            </a:r>
            <a:r>
              <a:rPr lang="fi-FI" sz="2000" dirty="0"/>
              <a:t>kyltti että </a:t>
            </a:r>
            <a:r>
              <a:rPr lang="fi-FI" sz="2000" dirty="0" err="1"/>
              <a:t>mikroautokartingkilpailut</a:t>
            </a:r>
            <a:r>
              <a:rPr lang="fi-FI" sz="2000" dirty="0"/>
              <a:t> oli </a:t>
            </a:r>
            <a:r>
              <a:rPr lang="fi-FI" sz="2000" dirty="0" err="1">
                <a:solidFill>
                  <a:srgbClr val="FF0000"/>
                </a:solidFill>
              </a:rPr>
              <a:t>siäl</a:t>
            </a:r>
            <a:r>
              <a:rPr lang="fi-FI" sz="2000" dirty="0"/>
              <a:t> </a:t>
            </a:r>
            <a:r>
              <a:rPr lang="fi-FI" sz="2000" dirty="0">
                <a:solidFill>
                  <a:srgbClr val="00B050"/>
                </a:solidFill>
              </a:rPr>
              <a:t>Lahdessa</a:t>
            </a:r>
            <a:r>
              <a:rPr lang="fi-FI" sz="2000" dirty="0"/>
              <a:t>, </a:t>
            </a:r>
            <a:r>
              <a:rPr lang="fi-FI" sz="2000" dirty="0" err="1"/>
              <a:t>kumpikaa</a:t>
            </a:r>
            <a:r>
              <a:rPr lang="fi-FI" sz="2000" dirty="0"/>
              <a:t> ei </a:t>
            </a:r>
            <a:r>
              <a:rPr lang="fi-FI" sz="2000" dirty="0" err="1"/>
              <a:t>t</a:t>
            </a:r>
            <a:r>
              <a:rPr lang="fi-FI" sz="2000" dirty="0" err="1">
                <a:solidFill>
                  <a:srgbClr val="FF0000"/>
                </a:solidFill>
              </a:rPr>
              <a:t>iä</a:t>
            </a:r>
            <a:r>
              <a:rPr lang="fi-FI" sz="2000" dirty="0" err="1"/>
              <a:t>detty</a:t>
            </a:r>
            <a:r>
              <a:rPr lang="fi-FI" sz="2000" dirty="0"/>
              <a:t> et mitä </a:t>
            </a:r>
            <a:r>
              <a:rPr lang="fi-FI" sz="2000" dirty="0" smtClean="0"/>
              <a:t>se </a:t>
            </a:r>
            <a:r>
              <a:rPr lang="fi-FI" sz="2000" dirty="0"/>
              <a:t>on ja </a:t>
            </a:r>
            <a:r>
              <a:rPr lang="fi-FI" sz="2000" dirty="0" err="1"/>
              <a:t>päätettii</a:t>
            </a:r>
            <a:r>
              <a:rPr lang="fi-FI" sz="2000" dirty="0"/>
              <a:t> et </a:t>
            </a:r>
            <a:r>
              <a:rPr lang="fi-FI" sz="2000" dirty="0" err="1"/>
              <a:t>mennääpä</a:t>
            </a:r>
            <a:r>
              <a:rPr lang="fi-FI" sz="2000" dirty="0"/>
              <a:t> ka</a:t>
            </a:r>
            <a:r>
              <a:rPr lang="fi-FI" sz="2000" dirty="0">
                <a:solidFill>
                  <a:srgbClr val="FF0000"/>
                </a:solidFill>
              </a:rPr>
              <a:t>tt</a:t>
            </a:r>
            <a:r>
              <a:rPr lang="fi-FI" sz="2000" dirty="0"/>
              <a:t>omaa ja, </a:t>
            </a:r>
            <a:r>
              <a:rPr lang="fi-FI" sz="2000" dirty="0" err="1"/>
              <a:t>sit</a:t>
            </a:r>
            <a:r>
              <a:rPr lang="fi-FI" sz="2000" dirty="0"/>
              <a:t> </a:t>
            </a:r>
            <a:r>
              <a:rPr lang="fi-FI" sz="2000" dirty="0" err="1"/>
              <a:t>mä</a:t>
            </a:r>
            <a:r>
              <a:rPr lang="fi-FI" sz="2000" dirty="0"/>
              <a:t> </a:t>
            </a:r>
            <a:r>
              <a:rPr lang="fi-FI" sz="2000" dirty="0" err="1">
                <a:solidFill>
                  <a:srgbClr val="FF0000"/>
                </a:solidFill>
              </a:rPr>
              <a:t>siin</a:t>
            </a:r>
            <a:r>
              <a:rPr lang="fi-FI" sz="2000" dirty="0"/>
              <a:t> koko päivän </a:t>
            </a:r>
            <a:r>
              <a:rPr lang="fi-FI" sz="2000" dirty="0" err="1">
                <a:solidFill>
                  <a:srgbClr val="FF0000"/>
                </a:solidFill>
              </a:rPr>
              <a:t>siäl</a:t>
            </a:r>
            <a:r>
              <a:rPr lang="fi-FI" sz="2000" dirty="0"/>
              <a:t> oli </a:t>
            </a:r>
            <a:r>
              <a:rPr lang="fi-FI" sz="2000" dirty="0" smtClean="0"/>
              <a:t>SM-kilpailut </a:t>
            </a:r>
            <a:r>
              <a:rPr lang="fi-FI" sz="2000" dirty="0" err="1"/>
              <a:t>sillon</a:t>
            </a:r>
            <a:r>
              <a:rPr lang="fi-FI" sz="2000" dirty="0"/>
              <a:t>, istuin koko päivän istuin </a:t>
            </a:r>
            <a:r>
              <a:rPr lang="fi-FI" sz="2000" dirty="0">
                <a:solidFill>
                  <a:srgbClr val="00B050"/>
                </a:solidFill>
              </a:rPr>
              <a:t>katsomossa</a:t>
            </a:r>
            <a:r>
              <a:rPr lang="fi-FI" sz="2000" dirty="0"/>
              <a:t>. isä ihmetteli et johan on ihme </a:t>
            </a:r>
            <a:r>
              <a:rPr lang="fi-FI" sz="2000" dirty="0" err="1"/>
              <a:t>ku</a:t>
            </a:r>
            <a:r>
              <a:rPr lang="fi-FI" sz="2000" dirty="0"/>
              <a:t> poika pysyy </a:t>
            </a:r>
            <a:r>
              <a:rPr lang="fi-FI" sz="2000" dirty="0" err="1">
                <a:solidFill>
                  <a:srgbClr val="FF0000"/>
                </a:solidFill>
              </a:rPr>
              <a:t>paikollaa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kerrankii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/>
              <a:t>ka</a:t>
            </a:r>
            <a:r>
              <a:rPr lang="fi-FI" sz="2000" dirty="0">
                <a:solidFill>
                  <a:srgbClr val="FF0000"/>
                </a:solidFill>
              </a:rPr>
              <a:t>tt</a:t>
            </a:r>
            <a:r>
              <a:rPr lang="fi-FI" sz="2000" dirty="0"/>
              <a:t>elin </a:t>
            </a:r>
            <a:r>
              <a:rPr lang="fi-FI" sz="2000" dirty="0" err="1">
                <a:solidFill>
                  <a:srgbClr val="FF0000"/>
                </a:solidFill>
              </a:rPr>
              <a:t>vaa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niit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/>
              <a:t>kisoja, ja </a:t>
            </a:r>
            <a:r>
              <a:rPr lang="fi-FI" sz="2000" dirty="0" err="1">
                <a:solidFill>
                  <a:srgbClr val="FF0000"/>
                </a:solidFill>
              </a:rPr>
              <a:t>sit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alko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 err="1">
                <a:solidFill>
                  <a:srgbClr val="FF0000"/>
                </a:solidFill>
              </a:rPr>
              <a:t>hirvee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r>
              <a:rPr lang="fi-FI" sz="2000" dirty="0"/>
              <a:t>vinkuminen </a:t>
            </a:r>
            <a:r>
              <a:rPr lang="fi-FI" sz="2000" dirty="0" err="1" smtClean="0"/>
              <a:t>sej</a:t>
            </a:r>
            <a:r>
              <a:rPr lang="fi-FI" sz="2000" dirty="0" smtClean="0"/>
              <a:t> </a:t>
            </a:r>
            <a:r>
              <a:rPr lang="fi-FI" sz="2000" dirty="0" err="1"/>
              <a:t>jälkee</a:t>
            </a:r>
            <a:r>
              <a:rPr lang="fi-FI" sz="2000" dirty="0"/>
              <a:t> et </a:t>
            </a:r>
            <a:r>
              <a:rPr lang="fi-FI" sz="2000" dirty="0" err="1"/>
              <a:t>pitäis</a:t>
            </a:r>
            <a:r>
              <a:rPr lang="fi-FI" sz="2000" dirty="0"/>
              <a:t> päästä koittamaa ja, </a:t>
            </a:r>
            <a:r>
              <a:rPr lang="fi-FI" sz="2000" dirty="0" err="1"/>
              <a:t>mä</a:t>
            </a:r>
            <a:r>
              <a:rPr lang="fi-FI" sz="2000" dirty="0"/>
              <a:t> olin </a:t>
            </a:r>
            <a:r>
              <a:rPr lang="fi-FI" sz="2000" dirty="0" err="1"/>
              <a:t>sillon</a:t>
            </a:r>
            <a:r>
              <a:rPr lang="fi-FI" sz="2000" dirty="0"/>
              <a:t> </a:t>
            </a:r>
            <a:r>
              <a:rPr lang="fi-FI" sz="2000" dirty="0" err="1"/>
              <a:t>mä</a:t>
            </a:r>
            <a:r>
              <a:rPr lang="fi-FI" sz="2000" dirty="0"/>
              <a:t> muistan, sinä </a:t>
            </a:r>
            <a:r>
              <a:rPr lang="fi-FI" sz="2000" dirty="0" err="1"/>
              <a:t>vuanna</a:t>
            </a:r>
            <a:r>
              <a:rPr lang="fi-FI" sz="2000" dirty="0"/>
              <a:t> </a:t>
            </a:r>
            <a:r>
              <a:rPr lang="fi-FI" sz="2000" dirty="0" err="1"/>
              <a:t>mä</a:t>
            </a:r>
            <a:r>
              <a:rPr lang="fi-FI" sz="2000" dirty="0"/>
              <a:t> </a:t>
            </a:r>
            <a:r>
              <a:rPr lang="fi-FI" sz="2000" dirty="0" err="1"/>
              <a:t>ev</a:t>
            </a:r>
            <a:r>
              <a:rPr lang="fi-FI" sz="2000" dirty="0"/>
              <a:t> </a:t>
            </a:r>
            <a:r>
              <a:rPr lang="fi-FI" sz="2000" dirty="0" err="1"/>
              <a:t>v</a:t>
            </a:r>
            <a:r>
              <a:rPr lang="fi-FI" sz="2000" dirty="0" err="1">
                <a:solidFill>
                  <a:srgbClr val="FF0000"/>
                </a:solidFill>
              </a:rPr>
              <a:t>iä</a:t>
            </a:r>
            <a:r>
              <a:rPr lang="fi-FI" sz="2000" dirty="0" err="1"/>
              <a:t>l</a:t>
            </a:r>
            <a:r>
              <a:rPr lang="fi-FI" sz="2000" dirty="0"/>
              <a:t> </a:t>
            </a:r>
            <a:r>
              <a:rPr lang="fi-FI" sz="2000" dirty="0" err="1"/>
              <a:t>päässy</a:t>
            </a:r>
            <a:r>
              <a:rPr lang="fi-FI" sz="2000" dirty="0"/>
              <a:t> koittamaa et </a:t>
            </a:r>
            <a:r>
              <a:rPr lang="fi-FI" sz="2000" dirty="0" err="1"/>
              <a:t>mä</a:t>
            </a:r>
            <a:r>
              <a:rPr lang="fi-FI" sz="2000" dirty="0"/>
              <a:t> olin liian </a:t>
            </a:r>
            <a:r>
              <a:rPr lang="fi-FI" sz="2000" dirty="0" err="1"/>
              <a:t>p</a:t>
            </a:r>
            <a:r>
              <a:rPr lang="fi-FI" sz="2000" dirty="0" err="1">
                <a:solidFill>
                  <a:srgbClr val="FF0000"/>
                </a:solidFill>
              </a:rPr>
              <a:t>iä</a:t>
            </a:r>
            <a:r>
              <a:rPr lang="fi-FI" sz="2000" dirty="0" err="1"/>
              <a:t>ni</a:t>
            </a:r>
            <a:r>
              <a:rPr lang="fi-FI" sz="2000" dirty="0"/>
              <a:t> liian </a:t>
            </a:r>
            <a:r>
              <a:rPr lang="fi-FI" sz="2000" dirty="0" err="1"/>
              <a:t>tota</a:t>
            </a:r>
            <a:r>
              <a:rPr lang="fi-FI" sz="2000" dirty="0"/>
              <a:t> </a:t>
            </a:r>
            <a:r>
              <a:rPr lang="fi-FI" sz="2000" dirty="0" err="1"/>
              <a:t>p</a:t>
            </a:r>
            <a:r>
              <a:rPr lang="fi-FI" sz="2000" dirty="0" err="1">
                <a:solidFill>
                  <a:srgbClr val="FF0000"/>
                </a:solidFill>
              </a:rPr>
              <a:t>iä</a:t>
            </a:r>
            <a:r>
              <a:rPr lang="fi-FI" sz="2000" dirty="0" err="1"/>
              <a:t>ni</a:t>
            </a:r>
            <a:r>
              <a:rPr lang="fi-FI" sz="2000" dirty="0"/>
              <a:t> </a:t>
            </a:r>
            <a:r>
              <a:rPr lang="fi-FI" sz="2000" dirty="0" err="1"/>
              <a:t>kaikkii</a:t>
            </a:r>
            <a:r>
              <a:rPr lang="fi-FI" sz="2000" dirty="0"/>
              <a:t> </a:t>
            </a:r>
            <a:r>
              <a:rPr lang="fi-FI" sz="2000" dirty="0" err="1"/>
              <a:t>autoihi</a:t>
            </a:r>
            <a:r>
              <a:rPr lang="fi-FI" sz="2000" dirty="0"/>
              <a:t> </a:t>
            </a:r>
            <a:r>
              <a:rPr lang="fi-FI" sz="2000" dirty="0" err="1"/>
              <a:t>mun</a:t>
            </a:r>
            <a:r>
              <a:rPr lang="fi-FI" sz="2000" dirty="0"/>
              <a:t> piti yks talvi kasvaa, kasvaa et se oli aika se meni hitaasti se talvi ja, </a:t>
            </a:r>
            <a:r>
              <a:rPr lang="fi-FI" sz="2000" dirty="0" err="1"/>
              <a:t>sit</a:t>
            </a:r>
            <a:r>
              <a:rPr lang="fi-FI" sz="2000" dirty="0"/>
              <a:t> </a:t>
            </a:r>
            <a:r>
              <a:rPr lang="fi-FI" sz="2000" dirty="0" err="1"/>
              <a:t>ku</a:t>
            </a:r>
            <a:r>
              <a:rPr lang="fi-FI" sz="2000" dirty="0"/>
              <a:t> pääsin koittamaa eka kerran, </a:t>
            </a:r>
            <a:r>
              <a:rPr lang="fi-FI" sz="2000" dirty="0" err="1"/>
              <a:t>ni</a:t>
            </a:r>
            <a:r>
              <a:rPr lang="fi-FI" sz="2000" dirty="0"/>
              <a:t> </a:t>
            </a:r>
            <a:r>
              <a:rPr lang="fi-FI" sz="2000" dirty="0" err="1">
                <a:solidFill>
                  <a:srgbClr val="FF0000"/>
                </a:solidFill>
              </a:rPr>
              <a:t>siit</a:t>
            </a:r>
            <a:r>
              <a:rPr lang="fi-FI" sz="2000" dirty="0"/>
              <a:t> se </a:t>
            </a:r>
            <a:r>
              <a:rPr lang="fi-FI" sz="2000" dirty="0" err="1"/>
              <a:t>sitte</a:t>
            </a:r>
            <a:r>
              <a:rPr lang="fi-FI" sz="2000" dirty="0"/>
              <a:t>, se oli </a:t>
            </a:r>
            <a:r>
              <a:rPr lang="fi-FI" sz="2000" dirty="0" err="1"/>
              <a:t>niinku</a:t>
            </a:r>
            <a:r>
              <a:rPr lang="fi-FI" sz="2000" dirty="0"/>
              <a:t> heti </a:t>
            </a:r>
            <a:r>
              <a:rPr lang="fi-FI" sz="2000" dirty="0" err="1"/>
              <a:t>mun</a:t>
            </a:r>
            <a:r>
              <a:rPr lang="fi-FI" sz="2000" dirty="0"/>
              <a:t> juttu ja </a:t>
            </a:r>
            <a:r>
              <a:rPr lang="fi-FI" sz="2000" dirty="0" err="1"/>
              <a:t>sit</a:t>
            </a:r>
            <a:r>
              <a:rPr lang="fi-FI" sz="2000" dirty="0"/>
              <a:t> se lähti.</a:t>
            </a:r>
          </a:p>
          <a:p>
            <a:pPr marL="0" indent="0">
              <a:buFontTx/>
              <a:buNone/>
              <a:defRPr/>
            </a:pPr>
            <a:endParaRPr lang="fi-FI" sz="24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i-FI" altLang="fi-FI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fi-FI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fi-FI" sz="2400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0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Sanasto lisääntyy ja vanhat sanat ”löytyvät” uudelleen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 smtClean="0">
                <a:hlinkClick r:id="rId3"/>
              </a:rPr>
              <a:t>Vatuloida</a:t>
            </a:r>
            <a:r>
              <a:rPr lang="sv-SE" dirty="0"/>
              <a:t> </a:t>
            </a:r>
            <a:endParaRPr lang="fi-FI" dirty="0"/>
          </a:p>
          <a:p>
            <a:pPr marL="0" indent="0">
              <a:buNone/>
            </a:pPr>
            <a:r>
              <a:rPr lang="fi-FI" sz="2400" i="1" dirty="0" err="1" smtClean="0"/>
              <a:t>Vatuloida</a:t>
            </a:r>
            <a:r>
              <a:rPr lang="fi-FI" sz="2400" i="1" dirty="0" smtClean="0"/>
              <a:t> </a:t>
            </a:r>
            <a:r>
              <a:rPr lang="fi-FI" sz="2400" dirty="0" smtClean="0"/>
              <a:t>on laajalti lähinnä itämurteissa ja eräillä Keski- ja Pohjois-Pohjanmaan alueilla tunnettu sana, </a:t>
            </a:r>
            <a:r>
              <a:rPr lang="fi-FI" sz="2400" dirty="0"/>
              <a:t>jonka </a:t>
            </a:r>
            <a:r>
              <a:rPr lang="fi-FI" sz="2400" dirty="0" smtClean="0"/>
              <a:t>merkityksiä ovat</a:t>
            </a:r>
          </a:p>
          <a:p>
            <a:pPr marL="0" indent="0">
              <a:buNone/>
            </a:pPr>
            <a:r>
              <a:rPr lang="fi-FI" sz="2400" dirty="0" smtClean="0"/>
              <a:t>’selvitellä köysiä </a:t>
            </a:r>
            <a:r>
              <a:rPr lang="fi-FI" sz="2400" dirty="0"/>
              <a:t>tai </a:t>
            </a:r>
            <a:r>
              <a:rPr lang="fi-FI" sz="2400" dirty="0" smtClean="0"/>
              <a:t>verkkoja’ ja</a:t>
            </a:r>
          </a:p>
          <a:p>
            <a:pPr marL="0" indent="0">
              <a:buNone/>
            </a:pPr>
            <a:r>
              <a:rPr lang="fi-FI" sz="2400" dirty="0" smtClean="0"/>
              <a:t>’tehdä jotakin hitaasti, kömpelösti </a:t>
            </a:r>
            <a:r>
              <a:rPr lang="fi-FI" sz="2400" dirty="0"/>
              <a:t>tai </a:t>
            </a:r>
            <a:r>
              <a:rPr lang="fi-FI" sz="2400" dirty="0" smtClean="0"/>
              <a:t>vaivalloisesti’.</a:t>
            </a:r>
          </a:p>
          <a:p>
            <a:pPr marL="0" indent="0">
              <a:buNone/>
            </a:pPr>
            <a:r>
              <a:rPr lang="fi-FI" sz="2400" dirty="0" smtClean="0"/>
              <a:t>Pääministeri Juha Sipilä käytti sanaa keväällä 2015.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68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Eteläsuomalaista puhetta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>
                <a:hlinkClick r:id="rId3"/>
              </a:rPr>
              <a:t>http://</a:t>
            </a:r>
            <a:r>
              <a:rPr lang="sv-SE" sz="2800" dirty="0" smtClean="0">
                <a:hlinkClick r:id="rId3"/>
              </a:rPr>
              <a:t>areena.yle.fi/1-3132118</a:t>
            </a:r>
            <a:endParaRPr lang="sv-SE" sz="2800" dirty="0" smtClean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400" dirty="0" smtClean="0"/>
              <a:t>Näytteessä toimittajat puhuvat yleiskieltä, jääkiekkoilijat Juuso Hietanen (syntyisin Hämeenlinnasta) ja Sami Lepistö (syntyisin Espoosta) sekä manageri, entinen jääkiekkoilija Jere Lehtinen (syntyisin Espoosta) puhuvat eteläsuomalaisittain. </a:t>
            </a:r>
          </a:p>
          <a:p>
            <a:pPr marL="0" indent="0">
              <a:buNone/>
            </a:pPr>
            <a:r>
              <a:rPr lang="fi-FI" sz="2400" dirty="0" smtClean="0"/>
              <a:t>Haastateltavien puheen </a:t>
            </a:r>
            <a:r>
              <a:rPr lang="fi-FI" sz="2400" dirty="0" err="1"/>
              <a:t>l</a:t>
            </a:r>
            <a:r>
              <a:rPr lang="fi-FI" sz="2400" dirty="0" err="1" smtClean="0"/>
              <a:t>itteraatio</a:t>
            </a:r>
            <a:r>
              <a:rPr lang="fi-FI" sz="2400" dirty="0" smtClean="0"/>
              <a:t> seuraavalla kalvolla.</a:t>
            </a:r>
            <a:endParaRPr lang="sv-SE" sz="24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20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i-FI" sz="3200" dirty="0" smtClean="0"/>
              <a:t>Jääkiekkoilijoita nykysuomea puhumassa</a:t>
            </a:r>
            <a:endParaRPr lang="sv-SE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929411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JH: no totta kai sen aistii ja ei näitä turnauksia </a:t>
            </a:r>
            <a:r>
              <a:rPr lang="fi-FI" sz="1800" dirty="0" err="1" smtClean="0">
                <a:solidFill>
                  <a:srgbClr val="FF0000"/>
                </a:solidFill>
              </a:rPr>
              <a:t>kuitenka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hirveesti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tässä </a:t>
            </a:r>
            <a:r>
              <a:rPr lang="fi-FI" sz="1800" dirty="0" err="1" smtClean="0">
                <a:solidFill>
                  <a:srgbClr val="FF0000"/>
                </a:solidFill>
              </a:rPr>
              <a:t>oo</a:t>
            </a:r>
            <a:r>
              <a:rPr lang="fi-FI" sz="1800" dirty="0" smtClean="0"/>
              <a:t> ja näytön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paikkoja ei montaa </a:t>
            </a:r>
            <a:r>
              <a:rPr lang="fi-FI" sz="1800" dirty="0" err="1" smtClean="0">
                <a:solidFill>
                  <a:srgbClr val="FF0000"/>
                </a:solidFill>
              </a:rPr>
              <a:t>oo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kuitenkaa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ennen kisoja niin </a:t>
            </a:r>
            <a:r>
              <a:rPr lang="fi-FI" sz="1800" dirty="0" err="1" smtClean="0"/>
              <a:t>niin</a:t>
            </a:r>
            <a:r>
              <a:rPr lang="fi-FI" sz="1800" dirty="0" smtClean="0"/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nää</a:t>
            </a:r>
            <a:r>
              <a:rPr lang="fi-FI" sz="1800" dirty="0" smtClean="0">
                <a:solidFill>
                  <a:srgbClr val="FF0000"/>
                </a:solidFill>
              </a:rPr>
              <a:t> on </a:t>
            </a:r>
            <a:r>
              <a:rPr lang="fi-FI" sz="1800" dirty="0" smtClean="0"/>
              <a:t>tärkeitä pelejä.</a:t>
            </a:r>
          </a:p>
          <a:p>
            <a:pPr marL="0" indent="0">
              <a:buNone/>
            </a:pPr>
            <a:r>
              <a:rPr lang="fi-FI" sz="1800" dirty="0" smtClean="0"/>
              <a:t>SL: </a:t>
            </a:r>
            <a:r>
              <a:rPr lang="fi-FI" sz="1800" dirty="0" err="1" smtClean="0">
                <a:solidFill>
                  <a:srgbClr val="FF0000"/>
                </a:solidFill>
              </a:rPr>
              <a:t>vaik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se on kova paketti </a:t>
            </a:r>
            <a:r>
              <a:rPr lang="fi-FI" sz="1800" dirty="0" err="1" smtClean="0">
                <a:solidFill>
                  <a:srgbClr val="FF0000"/>
                </a:solidFill>
              </a:rPr>
              <a:t>sit</a:t>
            </a:r>
            <a:r>
              <a:rPr lang="fi-FI" sz="1800" dirty="0" smtClean="0"/>
              <a:t> aina se viikko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kuitenkii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kolme </a:t>
            </a:r>
            <a:r>
              <a:rPr lang="fi-FI" sz="1800" dirty="0" err="1" smtClean="0">
                <a:solidFill>
                  <a:srgbClr val="FF0000"/>
                </a:solidFill>
              </a:rPr>
              <a:t>pelii</a:t>
            </a:r>
            <a:r>
              <a:rPr lang="fi-FI" sz="1800" dirty="0" smtClean="0"/>
              <a:t> että ja kova, </a:t>
            </a:r>
          </a:p>
          <a:p>
            <a:pPr marL="0" indent="0">
              <a:buNone/>
            </a:pP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     </a:t>
            </a:r>
            <a:r>
              <a:rPr lang="fi-FI" sz="1800" dirty="0" err="1" smtClean="0">
                <a:solidFill>
                  <a:srgbClr val="FF0000"/>
                </a:solidFill>
              </a:rPr>
              <a:t>kovatahtisi</a:t>
            </a:r>
            <a:r>
              <a:rPr lang="fi-FI" sz="1800" dirty="0" err="1" smtClean="0"/>
              <a:t>i</a:t>
            </a:r>
            <a:r>
              <a:rPr lang="fi-FI" sz="1800" dirty="0" smtClean="0"/>
              <a:t> pelejä </a:t>
            </a:r>
            <a:r>
              <a:rPr lang="fi-FI" sz="1800" dirty="0" err="1" smtClean="0">
                <a:solidFill>
                  <a:srgbClr val="FF0000"/>
                </a:solidFill>
              </a:rPr>
              <a:t>mut</a:t>
            </a:r>
            <a:r>
              <a:rPr lang="fi-FI" sz="1800" dirty="0" smtClean="0"/>
              <a:t> on se </a:t>
            </a:r>
            <a:r>
              <a:rPr lang="fi-FI" sz="1800" dirty="0" err="1" smtClean="0">
                <a:solidFill>
                  <a:srgbClr val="FF0000"/>
                </a:solidFill>
              </a:rPr>
              <a:t>sit</a:t>
            </a:r>
            <a:r>
              <a:rPr lang="fi-FI" sz="1800" dirty="0" smtClean="0"/>
              <a:t> aina </a:t>
            </a:r>
            <a:r>
              <a:rPr lang="fi-FI" sz="1800" dirty="0" err="1" smtClean="0">
                <a:solidFill>
                  <a:srgbClr val="FF0000"/>
                </a:solidFill>
              </a:rPr>
              <a:t>siit</a:t>
            </a:r>
            <a:r>
              <a:rPr lang="fi-FI" sz="1800" dirty="0" smtClean="0"/>
              <a:t> saa </a:t>
            </a:r>
            <a:r>
              <a:rPr lang="fi-FI" sz="1800" dirty="0" smtClean="0">
                <a:solidFill>
                  <a:srgbClr val="FF0000"/>
                </a:solidFill>
              </a:rPr>
              <a:t>vähä</a:t>
            </a:r>
            <a:r>
              <a:rPr lang="fi-FI" sz="1800" dirty="0" smtClean="0"/>
              <a:t> virtaa </a:t>
            </a:r>
            <a:r>
              <a:rPr lang="fi-FI" sz="1800" dirty="0" smtClean="0">
                <a:solidFill>
                  <a:srgbClr val="FF0000"/>
                </a:solidFill>
              </a:rPr>
              <a:t>et</a:t>
            </a:r>
            <a:r>
              <a:rPr lang="fi-FI" sz="1800" dirty="0" smtClean="0"/>
              <a:t> pääsee </a:t>
            </a:r>
            <a:r>
              <a:rPr lang="fi-FI" sz="1800" dirty="0" smtClean="0">
                <a:solidFill>
                  <a:srgbClr val="FF0000"/>
                </a:solidFill>
              </a:rPr>
              <a:t>näkee </a:t>
            </a:r>
            <a:r>
              <a:rPr lang="fi-FI" sz="1800" dirty="0" err="1" smtClean="0">
                <a:solidFill>
                  <a:srgbClr val="FF0000"/>
                </a:solidFill>
              </a:rPr>
              <a:t>tuttui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     </a:t>
            </a:r>
            <a:r>
              <a:rPr lang="fi-FI" sz="1800" dirty="0" err="1" smtClean="0">
                <a:solidFill>
                  <a:srgbClr val="FF0000"/>
                </a:solidFill>
              </a:rPr>
              <a:t>vanhoi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kavereita ja.</a:t>
            </a:r>
          </a:p>
          <a:p>
            <a:pPr marL="0" indent="0">
              <a:buNone/>
            </a:pPr>
            <a:r>
              <a:rPr lang="fi-FI" sz="1800" dirty="0" smtClean="0"/>
              <a:t>JH: kyllä se </a:t>
            </a:r>
            <a:r>
              <a:rPr lang="fi-FI" sz="1800" dirty="0" err="1" smtClean="0">
                <a:solidFill>
                  <a:srgbClr val="FF0000"/>
                </a:solidFill>
              </a:rPr>
              <a:t>tiättyä</a:t>
            </a:r>
            <a:r>
              <a:rPr lang="fi-FI" sz="1800" dirty="0" smtClean="0"/>
              <a:t> turvaa </a:t>
            </a:r>
            <a:r>
              <a:rPr lang="fi-FI" sz="1800" dirty="0" err="1" smtClean="0">
                <a:solidFill>
                  <a:srgbClr val="FF0000"/>
                </a:solidFill>
              </a:rPr>
              <a:t>tua</a:t>
            </a:r>
            <a:r>
              <a:rPr lang="fi-FI" sz="1800" dirty="0" smtClean="0"/>
              <a:t> ja </a:t>
            </a:r>
            <a:r>
              <a:rPr lang="fi-FI" sz="1800" dirty="0" err="1" smtClean="0">
                <a:solidFill>
                  <a:srgbClr val="FF0000"/>
                </a:solidFill>
              </a:rPr>
              <a:t>sit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tiätää</a:t>
            </a:r>
            <a:r>
              <a:rPr lang="fi-FI" sz="1800" dirty="0" smtClean="0">
                <a:solidFill>
                  <a:srgbClr val="FF0000"/>
                </a:solidFill>
              </a:rPr>
              <a:t> et </a:t>
            </a:r>
            <a:r>
              <a:rPr lang="fi-FI" sz="1800" dirty="0" smtClean="0"/>
              <a:t>voi aina </a:t>
            </a:r>
            <a:r>
              <a:rPr lang="fi-FI" sz="1800" dirty="0" err="1" smtClean="0">
                <a:solidFill>
                  <a:srgbClr val="FF0000"/>
                </a:solidFill>
              </a:rPr>
              <a:t>luattaa</a:t>
            </a:r>
            <a:r>
              <a:rPr lang="fi-FI" sz="1800" dirty="0" smtClean="0"/>
              <a:t> ja, ja </a:t>
            </a:r>
            <a:r>
              <a:rPr lang="fi-FI" sz="1800" dirty="0" err="1" smtClean="0">
                <a:solidFill>
                  <a:srgbClr val="FF0000"/>
                </a:solidFill>
              </a:rPr>
              <a:t>ajatellaa</a:t>
            </a:r>
            <a:r>
              <a:rPr lang="fi-FI" sz="1800" dirty="0" smtClean="0"/>
              <a:t> pelistä 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</a:t>
            </a:r>
            <a:r>
              <a:rPr lang="fi-FI" sz="1800" dirty="0" err="1" smtClean="0"/>
              <a:t>samallailla</a:t>
            </a:r>
            <a:r>
              <a:rPr lang="fi-FI" sz="1800" dirty="0" smtClean="0"/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ni</a:t>
            </a:r>
            <a:r>
              <a:rPr lang="fi-FI" sz="1800" dirty="0" smtClean="0"/>
              <a:t> se, se helpottaa sitä pelaamista.</a:t>
            </a:r>
          </a:p>
          <a:p>
            <a:pPr marL="0" indent="0">
              <a:buNone/>
            </a:pPr>
            <a:r>
              <a:rPr lang="fi-FI" sz="1800" dirty="0" smtClean="0"/>
              <a:t>JL: no </a:t>
            </a:r>
            <a:r>
              <a:rPr lang="fi-FI" sz="1800" dirty="0" err="1" smtClean="0">
                <a:solidFill>
                  <a:srgbClr val="FF0000"/>
                </a:solidFill>
              </a:rPr>
              <a:t>ohan</a:t>
            </a:r>
            <a:r>
              <a:rPr lang="fi-FI" sz="1800" dirty="0" smtClean="0"/>
              <a:t> se </a:t>
            </a:r>
            <a:r>
              <a:rPr lang="fi-FI" sz="1800" dirty="0" err="1" smtClean="0">
                <a:solidFill>
                  <a:srgbClr val="FF0000"/>
                </a:solidFill>
              </a:rPr>
              <a:t>ollu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huima </a:t>
            </a:r>
            <a:r>
              <a:rPr lang="fi-FI" sz="1800" dirty="0" err="1" smtClean="0"/>
              <a:t>huima</a:t>
            </a:r>
            <a:r>
              <a:rPr lang="fi-FI" sz="1800" dirty="0" smtClean="0"/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nähä</a:t>
            </a:r>
            <a:r>
              <a:rPr lang="fi-FI" sz="1800" dirty="0" smtClean="0"/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niinko</a:t>
            </a:r>
            <a:r>
              <a:rPr lang="fi-FI" sz="1800" dirty="0" smtClean="0"/>
              <a:t> että </a:t>
            </a:r>
            <a:r>
              <a:rPr lang="fi-FI" sz="1800" dirty="0" smtClean="0">
                <a:solidFill>
                  <a:srgbClr val="FF0000"/>
                </a:solidFill>
              </a:rPr>
              <a:t>et</a:t>
            </a:r>
            <a:r>
              <a:rPr lang="fi-FI" sz="1800" dirty="0" smtClean="0"/>
              <a:t> miten </a:t>
            </a:r>
            <a:r>
              <a:rPr lang="fi-FI" sz="1800" dirty="0" smtClean="0">
                <a:solidFill>
                  <a:srgbClr val="FF0000"/>
                </a:solidFill>
              </a:rPr>
              <a:t>ne pelaa </a:t>
            </a:r>
            <a:r>
              <a:rPr lang="fi-FI" sz="1800" dirty="0" smtClean="0"/>
              <a:t>yhteen ja </a:t>
            </a:r>
            <a:r>
              <a:rPr lang="fi-FI" sz="1800" dirty="0" err="1" smtClean="0">
                <a:solidFill>
                  <a:srgbClr val="FF0000"/>
                </a:solidFill>
              </a:rPr>
              <a:t>sitte</a:t>
            </a:r>
            <a:endParaRPr lang="fi-FI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    </a:t>
            </a:r>
            <a:r>
              <a:rPr lang="fi-FI" sz="1800" dirty="0" smtClean="0"/>
              <a:t> miten </a:t>
            </a:r>
            <a:r>
              <a:rPr lang="fi-FI" sz="1800" dirty="0" smtClean="0">
                <a:solidFill>
                  <a:srgbClr val="FF0000"/>
                </a:solidFill>
              </a:rPr>
              <a:t>ne pelaa </a:t>
            </a:r>
            <a:r>
              <a:rPr lang="fi-FI" sz="1800" dirty="0" err="1" smtClean="0">
                <a:solidFill>
                  <a:srgbClr val="FF0000"/>
                </a:solidFill>
              </a:rPr>
              <a:t>vuodest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toiseen </a:t>
            </a:r>
            <a:r>
              <a:rPr lang="fi-FI" sz="1800" dirty="0" err="1" smtClean="0"/>
              <a:t>tasasesti</a:t>
            </a:r>
            <a:r>
              <a:rPr lang="fi-FI" sz="1800" dirty="0" smtClean="0"/>
              <a:t> ja sen </a:t>
            </a:r>
            <a:r>
              <a:rPr lang="fi-FI" sz="1800" dirty="0" err="1" smtClean="0">
                <a:solidFill>
                  <a:srgbClr val="FF0000"/>
                </a:solidFill>
              </a:rPr>
              <a:t>takii</a:t>
            </a: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neki</a:t>
            </a:r>
            <a:r>
              <a:rPr lang="fi-FI" sz="1800" dirty="0" smtClean="0">
                <a:solidFill>
                  <a:srgbClr val="FF0000"/>
                </a:solidFill>
              </a:rPr>
              <a:t> on </a:t>
            </a:r>
            <a:r>
              <a:rPr lang="fi-FI" sz="1800" dirty="0" err="1" smtClean="0">
                <a:solidFill>
                  <a:srgbClr val="FF0000"/>
                </a:solidFill>
              </a:rPr>
              <a:t>täälä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kun </a:t>
            </a:r>
            <a:r>
              <a:rPr lang="fi-FI" sz="1800" dirty="0" smtClean="0">
                <a:solidFill>
                  <a:srgbClr val="FF0000"/>
                </a:solidFill>
              </a:rPr>
              <a:t>ne on ne on</a:t>
            </a:r>
          </a:p>
          <a:p>
            <a:pPr marL="0" indent="0">
              <a:buNone/>
            </a:pP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     </a:t>
            </a:r>
            <a:r>
              <a:rPr lang="fi-FI" sz="1800" dirty="0" err="1" smtClean="0">
                <a:solidFill>
                  <a:srgbClr val="FF0000"/>
                </a:solidFill>
              </a:rPr>
              <a:t>ollu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Euroopan parhaita pakkeja meille. -- </a:t>
            </a:r>
            <a:r>
              <a:rPr lang="fi-FI" sz="1800" dirty="0" err="1" smtClean="0">
                <a:solidFill>
                  <a:srgbClr val="FF0000"/>
                </a:solidFill>
              </a:rPr>
              <a:t>nehä</a:t>
            </a:r>
            <a:r>
              <a:rPr lang="fi-FI" sz="1800" dirty="0" smtClean="0">
                <a:solidFill>
                  <a:srgbClr val="FF0000"/>
                </a:solidFill>
              </a:rPr>
              <a:t> on </a:t>
            </a:r>
            <a:r>
              <a:rPr lang="fi-FI" sz="1800" dirty="0" err="1" smtClean="0">
                <a:solidFill>
                  <a:srgbClr val="FF0000"/>
                </a:solidFill>
              </a:rPr>
              <a:t>hiljasii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johtajia että </a:t>
            </a:r>
            <a:r>
              <a:rPr lang="fi-FI" sz="1800" dirty="0" smtClean="0">
                <a:solidFill>
                  <a:srgbClr val="FF0000"/>
                </a:solidFill>
              </a:rPr>
              <a:t>et </a:t>
            </a:r>
            <a:r>
              <a:rPr lang="fi-FI" sz="1800" dirty="0" smtClean="0"/>
              <a:t>kyllähän 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ne näyttää esimerkillään jäällä ja jään </a:t>
            </a:r>
            <a:r>
              <a:rPr lang="fi-FI" sz="1800" dirty="0" err="1" smtClean="0">
                <a:solidFill>
                  <a:srgbClr val="FF0000"/>
                </a:solidFill>
              </a:rPr>
              <a:t>ulkopualella</a:t>
            </a:r>
            <a:r>
              <a:rPr lang="fi-FI" sz="1800" dirty="0" smtClean="0"/>
              <a:t> ei </a:t>
            </a:r>
            <a:r>
              <a:rPr lang="fi-FI" sz="1800" dirty="0" smtClean="0">
                <a:solidFill>
                  <a:srgbClr val="FF0000"/>
                </a:solidFill>
              </a:rPr>
              <a:t>ne </a:t>
            </a:r>
            <a:r>
              <a:rPr lang="fi-FI" sz="1800" dirty="0" smtClean="0"/>
              <a:t>välttämättä äänekkäitä </a:t>
            </a:r>
            <a:r>
              <a:rPr lang="fi-FI" sz="1800" dirty="0" err="1" smtClean="0">
                <a:solidFill>
                  <a:srgbClr val="FF0000"/>
                </a:solidFill>
              </a:rPr>
              <a:t>oo</a:t>
            </a:r>
            <a:endParaRPr lang="fi-FI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    </a:t>
            </a:r>
            <a:r>
              <a:rPr lang="fi-FI" sz="1800" dirty="0" smtClean="0"/>
              <a:t> ja, ja tuo </a:t>
            </a:r>
            <a:r>
              <a:rPr lang="fi-FI" sz="1800" dirty="0" err="1" smtClean="0">
                <a:solidFill>
                  <a:srgbClr val="FF0000"/>
                </a:solidFill>
              </a:rPr>
              <a:t>sillai</a:t>
            </a:r>
            <a:r>
              <a:rPr lang="fi-FI" sz="1800" dirty="0" smtClean="0"/>
              <a:t> sillä tavalla sitä </a:t>
            </a:r>
            <a:r>
              <a:rPr lang="fi-FI" sz="1800" dirty="0" err="1" smtClean="0">
                <a:solidFill>
                  <a:srgbClr val="FF0000"/>
                </a:solidFill>
              </a:rPr>
              <a:t>johtajuuttaa</a:t>
            </a:r>
            <a:r>
              <a:rPr lang="fi-FI" sz="1800" dirty="0" smtClean="0"/>
              <a:t> että </a:t>
            </a:r>
            <a:r>
              <a:rPr lang="fi-FI" sz="1800" dirty="0" smtClean="0">
                <a:solidFill>
                  <a:srgbClr val="FF0000"/>
                </a:solidFill>
              </a:rPr>
              <a:t>et, et </a:t>
            </a:r>
            <a:r>
              <a:rPr lang="fi-FI" sz="1800" dirty="0" err="1" smtClean="0">
                <a:solidFill>
                  <a:srgbClr val="FF0000"/>
                </a:solidFill>
              </a:rPr>
              <a:t>tota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mut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se ei </a:t>
            </a:r>
            <a:r>
              <a:rPr lang="fi-FI" sz="1800" dirty="0" smtClean="0">
                <a:solidFill>
                  <a:srgbClr val="FF0000"/>
                </a:solidFill>
              </a:rPr>
              <a:t>o </a:t>
            </a:r>
            <a:r>
              <a:rPr lang="fi-FI" sz="1800" dirty="0" smtClean="0"/>
              <a:t>se tärkein</a:t>
            </a:r>
          </a:p>
          <a:p>
            <a:pPr marL="0" indent="0">
              <a:buNone/>
            </a:pPr>
            <a:r>
              <a:rPr lang="fi-FI" sz="1800" dirty="0" smtClean="0"/>
              <a:t>      juttu </a:t>
            </a:r>
            <a:r>
              <a:rPr lang="fi-FI" sz="1800" dirty="0" err="1" smtClean="0">
                <a:solidFill>
                  <a:srgbClr val="FF0000"/>
                </a:solidFill>
              </a:rPr>
              <a:t>mut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koko ryhmälle se on </a:t>
            </a:r>
            <a:r>
              <a:rPr lang="fi-FI" sz="1800" dirty="0" err="1" smtClean="0">
                <a:solidFill>
                  <a:srgbClr val="FF0000"/>
                </a:solidFill>
              </a:rPr>
              <a:t>tärkee</a:t>
            </a:r>
            <a:r>
              <a:rPr lang="fi-FI" sz="1800" dirty="0" smtClean="0">
                <a:solidFill>
                  <a:srgbClr val="FF0000"/>
                </a:solidFill>
              </a:rPr>
              <a:t>, </a:t>
            </a:r>
            <a:r>
              <a:rPr lang="fi-FI" sz="1800" dirty="0" err="1" smtClean="0">
                <a:solidFill>
                  <a:srgbClr val="FF0000"/>
                </a:solidFill>
              </a:rPr>
              <a:t>tavallaa</a:t>
            </a: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vaikka </a:t>
            </a:r>
            <a:r>
              <a:rPr lang="fi-FI" sz="1800" dirty="0" err="1" smtClean="0">
                <a:solidFill>
                  <a:srgbClr val="FF0000"/>
                </a:solidFill>
              </a:rPr>
              <a:t>kokenu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joukkue on </a:t>
            </a:r>
            <a:r>
              <a:rPr lang="fi-FI" sz="1800" dirty="0" err="1" smtClean="0">
                <a:solidFill>
                  <a:srgbClr val="FF0000"/>
                </a:solidFill>
              </a:rPr>
              <a:t>ni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nää</a:t>
            </a:r>
            <a:r>
              <a:rPr lang="fi-FI" sz="1800" dirty="0" smtClean="0">
                <a:solidFill>
                  <a:srgbClr val="FF0000"/>
                </a:solidFill>
              </a:rPr>
              <a:t> on</a:t>
            </a:r>
          </a:p>
          <a:p>
            <a:pPr marL="0" indent="0">
              <a:buNone/>
            </a:pP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     </a:t>
            </a:r>
            <a:r>
              <a:rPr lang="fi-FI" sz="1800" dirty="0" err="1" smtClean="0">
                <a:solidFill>
                  <a:srgbClr val="FF0000"/>
                </a:solidFill>
              </a:rPr>
              <a:t>sit</a:t>
            </a:r>
            <a:r>
              <a:rPr lang="fi-FI" sz="1800" dirty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kuitenki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käyny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aika </a:t>
            </a:r>
            <a:r>
              <a:rPr lang="fi-FI" sz="1800" dirty="0" err="1" smtClean="0">
                <a:solidFill>
                  <a:srgbClr val="FF0000"/>
                </a:solidFill>
              </a:rPr>
              <a:t>isoi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karkeloita </a:t>
            </a:r>
            <a:r>
              <a:rPr lang="fi-FI" sz="1800" dirty="0" err="1" smtClean="0">
                <a:solidFill>
                  <a:srgbClr val="FF0000"/>
                </a:solidFill>
              </a:rPr>
              <a:t>sitte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viälä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/>
              <a:t>enemmän </a:t>
            </a:r>
            <a:r>
              <a:rPr lang="fi-FI" sz="1800" dirty="0" err="1" smtClean="0">
                <a:solidFill>
                  <a:srgbClr val="FF0000"/>
                </a:solidFill>
              </a:rPr>
              <a:t>ku</a:t>
            </a:r>
            <a:r>
              <a:rPr lang="fi-FI" sz="1800" dirty="0" smtClean="0"/>
              <a:t> ehkä </a:t>
            </a:r>
            <a:r>
              <a:rPr lang="fi-FI" sz="1800" dirty="0" err="1" smtClean="0"/>
              <a:t>ehkä</a:t>
            </a:r>
            <a:r>
              <a:rPr lang="fi-FI" sz="1800" dirty="0" smtClean="0"/>
              <a:t> osa noista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niin </a:t>
            </a:r>
            <a:r>
              <a:rPr lang="fi-FI" sz="1800" dirty="0" err="1" smtClean="0"/>
              <a:t>niin</a:t>
            </a:r>
            <a:r>
              <a:rPr lang="fi-FI" sz="1800" dirty="0" smtClean="0"/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ne on </a:t>
            </a:r>
            <a:r>
              <a:rPr lang="fi-FI" sz="1800" dirty="0" smtClean="0"/>
              <a:t>iso </a:t>
            </a:r>
            <a:r>
              <a:rPr lang="fi-FI" sz="1800" dirty="0" err="1" smtClean="0"/>
              <a:t>iso</a:t>
            </a:r>
            <a:r>
              <a:rPr lang="fi-FI" sz="1800" dirty="0" smtClean="0"/>
              <a:t> osa joukkuetta taas kerran.</a:t>
            </a:r>
            <a:endParaRPr lang="sv-SE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2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Suomi toisena kielenä, kielellä leikittely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 A: 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tiätsä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jos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jollaki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huano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suamee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nis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sittem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mä</a:t>
            </a:r>
            <a:endParaRPr lang="fi-FI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vastaan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niikut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takas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sille m&lt; [sille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huanolla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suamella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03 K:                                [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mhe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huanoks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nii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mäki; (.)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oikeesti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 menee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sillee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 A:  mm se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tosi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haus[kaa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06 K:                    [a&lt; aina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kuj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joku puhuu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mulle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huanoo</a:t>
            </a:r>
            <a:endParaRPr lang="fi-FI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07    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suamee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sit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menee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itekki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väärin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sit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mä</a:t>
            </a:r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(.) 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jatkan</a:t>
            </a: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 toiselle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niiku-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(.) joo @mitä:@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tyylii</a:t>
            </a:r>
            <a:endParaRPr lang="fi-FI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09     [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tällee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sit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sit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&lt;)</a:t>
            </a: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A:  [</a:t>
            </a:r>
            <a:r>
              <a:rPr lang="fi-FI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mitä sinä </a:t>
            </a:r>
            <a:r>
              <a:rPr lang="fi-FI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sano↑</a:t>
            </a:r>
            <a:r>
              <a:rPr lang="fi-FI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ante(e)ksi</a:t>
            </a:r>
            <a:r>
              <a:rPr lang="fi-FI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minä </a:t>
            </a:r>
            <a:r>
              <a:rPr lang="fi-FI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↑’ei</a:t>
            </a:r>
            <a:r>
              <a:rPr lang="fi-FI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ummär(r)ä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AutoNum type="arabicPlain" startAt="11"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[he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</a:t>
            </a:r>
            <a:endParaRPr lang="fi-FI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K:     [heh heh just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tollasta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oikeesti</a:t>
            </a:r>
            <a:r>
              <a:rPr lang="fi-F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fi-FI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i-FI" sz="1400" dirty="0" smtClean="0">
                <a:cs typeface="Courier New" panose="02070309020205020404" pitchFamily="49" charset="0"/>
              </a:rPr>
              <a:t>Lähde: Lehtonen, Heini 2015. </a:t>
            </a:r>
            <a:r>
              <a:rPr lang="fi-FI" sz="1400" i="1" dirty="0" smtClean="0">
                <a:cs typeface="Courier New" panose="02070309020205020404" pitchFamily="49" charset="0"/>
              </a:rPr>
              <a:t>Tyylitellen. Nuorten kielelliset resurssit  ja kielen sosiaalinen indeksisyys </a:t>
            </a:r>
            <a:r>
              <a:rPr lang="fi-FI" sz="1400" i="1" dirty="0" err="1" smtClean="0">
                <a:cs typeface="Courier New" panose="02070309020205020404" pitchFamily="49" charset="0"/>
              </a:rPr>
              <a:t>monietnisessä</a:t>
            </a:r>
            <a:r>
              <a:rPr lang="fi-FI" sz="1400" i="1" dirty="0" smtClean="0">
                <a:cs typeface="Courier New" panose="02070309020205020404" pitchFamily="49" charset="0"/>
              </a:rPr>
              <a:t> Helsingissä</a:t>
            </a:r>
            <a:r>
              <a:rPr lang="fi-FI" sz="1400" dirty="0" smtClean="0">
                <a:cs typeface="Courier New" panose="02070309020205020404" pitchFamily="49" charset="0"/>
              </a:rPr>
              <a:t>. Helsingin yliopisto.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0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Monimuotoinen kielimaisema</a:t>
            </a:r>
            <a:endParaRPr lang="sv-SE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altLang="sv-SE" sz="2400" dirty="0"/>
              <a:t>Kun yhteiskunta on muuttunut, kielimuotojen kirjo on lisääntynyt. </a:t>
            </a:r>
          </a:p>
          <a:p>
            <a:pPr>
              <a:lnSpc>
                <a:spcPct val="90000"/>
              </a:lnSpc>
            </a:pPr>
            <a:r>
              <a:rPr lang="fi-FI" altLang="sv-SE" sz="2400" dirty="0"/>
              <a:t>Kun koulutus on lisääntynyt, yhä useampi on tullut tekemisiin kirjoitetun kielen kanssa.</a:t>
            </a:r>
          </a:p>
          <a:p>
            <a:pPr>
              <a:lnSpc>
                <a:spcPct val="90000"/>
              </a:lnSpc>
            </a:pPr>
            <a:r>
              <a:rPr lang="fi-FI" altLang="sv-SE" sz="2400" dirty="0"/>
              <a:t>Kun maailma on pienentynyt, yhä useampi käyttää arjessaan useita kieliä ja kielimuotoja</a:t>
            </a:r>
            <a:r>
              <a:rPr lang="fi-FI" altLang="sv-SE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i-FI" altLang="sv-SE" sz="2400" dirty="0" smtClean="0"/>
              <a:t>Muutosten keskellä alueelliset erot säilyvät.</a:t>
            </a:r>
          </a:p>
          <a:p>
            <a:r>
              <a:rPr lang="fi-FI" sz="2400" dirty="0"/>
              <a:t>Vaihtelun määrä on yksilöllistä, mutta se on aina sidoksissa ulkoisiin kehyksiin; se on harvoin aivan </a:t>
            </a:r>
            <a:r>
              <a:rPr lang="fi-FI" sz="2400" dirty="0" smtClean="0"/>
              <a:t>sattumanvaraista. Sen </a:t>
            </a:r>
            <a:r>
              <a:rPr lang="fi-FI" sz="2400" dirty="0"/>
              <a:t>yksityiskohtia ei </a:t>
            </a:r>
            <a:r>
              <a:rPr lang="fi-FI" sz="2400" dirty="0" smtClean="0"/>
              <a:t>kuitenkaan voi läheskään aina selittää.</a:t>
            </a:r>
            <a:endParaRPr lang="fi-FI" sz="2400" dirty="0"/>
          </a:p>
          <a:p>
            <a:pPr marL="0" indent="0">
              <a:buNone/>
            </a:pPr>
            <a:endParaRPr lang="fi-FI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alt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1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Sisällys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Viime vuosikymmenten muutokset ja suomalaisten kotiseudut</a:t>
            </a:r>
          </a:p>
          <a:p>
            <a:r>
              <a:rPr lang="fi-FI" sz="2800" dirty="0" smtClean="0"/>
              <a:t>Mikä murteissa on muuttunut?</a:t>
            </a:r>
          </a:p>
          <a:p>
            <a:r>
              <a:rPr lang="fi-FI" sz="2800" dirty="0" smtClean="0"/>
              <a:t>Mikä muutoksessa häviää?</a:t>
            </a:r>
          </a:p>
          <a:p>
            <a:r>
              <a:rPr lang="fi-FI" sz="2800" dirty="0" smtClean="0"/>
              <a:t>Mikä murteissa on pysynyt?</a:t>
            </a:r>
          </a:p>
          <a:p>
            <a:r>
              <a:rPr lang="fi-FI" sz="2800" dirty="0" smtClean="0"/>
              <a:t>Kielen </a:t>
            </a:r>
            <a:r>
              <a:rPr lang="fi-FI" sz="2800" dirty="0" err="1" smtClean="0"/>
              <a:t>monilähteisyys</a:t>
            </a:r>
            <a:r>
              <a:rPr lang="fi-FI" sz="2800" dirty="0" smtClean="0"/>
              <a:t> yksilön ja yhteisön elämässä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52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40–50 vuotta sitten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Suomi kaupungistui, kyliä tyhjeni</a:t>
            </a:r>
          </a:p>
          <a:p>
            <a:r>
              <a:rPr lang="fi-FI" sz="2800" dirty="0"/>
              <a:t>Suuri osa suuria ikäluokkia </a:t>
            </a:r>
            <a:r>
              <a:rPr lang="fi-FI" sz="2800" dirty="0" smtClean="0"/>
              <a:t>muutti Pohjois- </a:t>
            </a:r>
            <a:r>
              <a:rPr lang="fi-FI" sz="2800" dirty="0"/>
              <a:t>ja 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    Itä-Suomesta </a:t>
            </a:r>
            <a:r>
              <a:rPr lang="fi-FI" sz="2800" dirty="0"/>
              <a:t>etelään ja Ruotsiin </a:t>
            </a:r>
          </a:p>
          <a:p>
            <a:r>
              <a:rPr lang="fi-FI" sz="2800" dirty="0"/>
              <a:t>Peruskoulu alkoi vaikuttaa </a:t>
            </a:r>
            <a:r>
              <a:rPr lang="fi-FI" sz="2800" dirty="0" smtClean="0"/>
              <a:t>kaikkien lasten elämään</a:t>
            </a:r>
          </a:p>
          <a:p>
            <a:r>
              <a:rPr lang="fi-FI" sz="2800" dirty="0" smtClean="0"/>
              <a:t>Yliopistot </a:t>
            </a:r>
            <a:r>
              <a:rPr lang="fi-FI" sz="2800" dirty="0"/>
              <a:t>kasvoivat, koulutus lisääntyi</a:t>
            </a:r>
          </a:p>
          <a:p>
            <a:r>
              <a:rPr lang="fi-FI" sz="2800" dirty="0"/>
              <a:t>Nuorisokulttuuri </a:t>
            </a:r>
            <a:r>
              <a:rPr lang="fi-FI" sz="2800" dirty="0" smtClean="0"/>
              <a:t>moninaistui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err="1"/>
              <a:t>Taajamoituminen</a:t>
            </a:r>
            <a:r>
              <a:rPr lang="fi-FI" sz="2800" dirty="0"/>
              <a:t> ja kaupungistuminen </a:t>
            </a:r>
            <a:r>
              <a:rPr lang="fi-FI" sz="2800" dirty="0" smtClean="0"/>
              <a:t>vahvistuu</a:t>
            </a:r>
            <a:endParaRPr lang="fi-FI" sz="2800" dirty="0"/>
          </a:p>
          <a:p>
            <a:r>
              <a:rPr lang="fi-FI" sz="2800" dirty="0"/>
              <a:t>Suomen väestö keskittyy etelään (väestön keskipiste on Hauholla eli Hämeenlinnan alueella</a:t>
            </a:r>
            <a:r>
              <a:rPr lang="fi-FI" sz="2800" dirty="0" smtClean="0"/>
              <a:t>)</a:t>
            </a:r>
          </a:p>
          <a:p>
            <a:r>
              <a:rPr lang="fi-FI" sz="2800" dirty="0" smtClean="0"/>
              <a:t>Muuttajia </a:t>
            </a:r>
            <a:r>
              <a:rPr lang="fi-FI" sz="2800" dirty="0"/>
              <a:t>tulee alueelle maasta ja maan ulkopuolelta</a:t>
            </a:r>
          </a:p>
          <a:p>
            <a:r>
              <a:rPr lang="fi-FI" sz="2800" dirty="0"/>
              <a:t>Suomen puhuttu kieli yhtenäistyy, </a:t>
            </a:r>
            <a:r>
              <a:rPr lang="fi-FI" sz="2800" dirty="0" smtClean="0"/>
              <a:t>hämäläistyy?</a:t>
            </a:r>
            <a:endParaRPr lang="fi-FI" sz="2800" dirty="0"/>
          </a:p>
          <a:p>
            <a:r>
              <a:rPr lang="fi-FI" sz="2800" dirty="0"/>
              <a:t>Alueelliset kielimuodot ovat </a:t>
            </a:r>
            <a:r>
              <a:rPr lang="fi-FI" sz="2800" dirty="0" smtClean="0"/>
              <a:t>eroteltavissa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25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3600" dirty="0" smtClean="0"/>
              <a:t>Väestö Suomessa</a:t>
            </a:r>
            <a:br>
              <a:rPr lang="fi-FI" sz="3600" dirty="0" smtClean="0"/>
            </a:br>
            <a:r>
              <a:rPr lang="fi-FI" sz="3600" dirty="0" smtClean="0"/>
              <a:t>(30.9.2015)</a:t>
            </a:r>
            <a:endParaRPr lang="fi-FI" sz="3600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endParaRPr lang="fi-FI" sz="1800" dirty="0" smtClean="0"/>
          </a:p>
          <a:p>
            <a:r>
              <a:rPr lang="fi-FI" sz="1400" dirty="0" smtClean="0"/>
              <a:t>Tummanvihreä (Uusimaa): n. 1,6 miljoonaa asukasta</a:t>
            </a:r>
          </a:p>
          <a:p>
            <a:r>
              <a:rPr lang="fi-FI" sz="1400" dirty="0" smtClean="0"/>
              <a:t>Vihreä (Varsinais-Suomi, Pirkanmaa, Pohjois-Pohjanmaa): 405 000 – 505 000</a:t>
            </a:r>
          </a:p>
          <a:p>
            <a:r>
              <a:rPr lang="fi-FI" sz="1400" dirty="0" smtClean="0"/>
              <a:t>Vaaleanvihreä (Satakunta, Päijät-Häme, Keski-Suomi, Pohjois-Savo): 200 000 </a:t>
            </a:r>
            <a:r>
              <a:rPr lang="fi-FI" sz="1400" dirty="0"/>
              <a:t>– </a:t>
            </a:r>
            <a:r>
              <a:rPr lang="fi-FI" sz="1400" dirty="0" smtClean="0"/>
              <a:t>300 000</a:t>
            </a:r>
          </a:p>
          <a:p>
            <a:r>
              <a:rPr lang="fi-FI" sz="1400" dirty="0" smtClean="0"/>
              <a:t>Lehmuksenvihreä (Kanta-Häme, Kymenlaakso, Etelä-Pohjanmaa, Pohjanmaa, Etelä-Savo, Etelä-Karjala, Pohjois-Karjala, Lappi): 100 000 </a:t>
            </a:r>
            <a:r>
              <a:rPr lang="fi-FI" sz="1400" dirty="0"/>
              <a:t>– </a:t>
            </a:r>
            <a:r>
              <a:rPr lang="fi-FI" sz="1400" dirty="0" smtClean="0"/>
              <a:t>200 000</a:t>
            </a:r>
          </a:p>
          <a:p>
            <a:r>
              <a:rPr lang="fi-FI" sz="1400" dirty="0" smtClean="0"/>
              <a:t>Kellanvihreä (Keski-Pohjanmaa, Kainuu): </a:t>
            </a:r>
          </a:p>
          <a:p>
            <a:pPr marL="0" indent="0">
              <a:buNone/>
            </a:pPr>
            <a:r>
              <a:rPr lang="fi-FI" sz="1400" dirty="0"/>
              <a:t> </a:t>
            </a:r>
            <a:r>
              <a:rPr lang="fi-FI" sz="1400" dirty="0" smtClean="0"/>
              <a:t>      60 000 </a:t>
            </a:r>
            <a:r>
              <a:rPr lang="fi-FI" sz="1400" dirty="0"/>
              <a:t>– </a:t>
            </a:r>
            <a:r>
              <a:rPr lang="fi-FI" sz="1400" dirty="0" smtClean="0"/>
              <a:t> 80 000</a:t>
            </a:r>
          </a:p>
          <a:p>
            <a:r>
              <a:rPr lang="fi-FI" sz="1400" dirty="0" smtClean="0"/>
              <a:t>Keltainen (Ahvenanmaa): Alle 30 000</a:t>
            </a:r>
            <a:endParaRPr lang="fi-FI" sz="1800" dirty="0" smtClean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			Kartta: Jari Vihtari</a:t>
            </a:r>
            <a:endParaRPr lang="fi-FI" sz="14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5004048" y="404664"/>
            <a:ext cx="3682752" cy="572149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Pirkko Nuolijärvi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4664"/>
            <a:ext cx="352839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5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Väestön sijoittuminen ja murrealueet</a:t>
            </a:r>
            <a:endParaRPr lang="sv-SE" sz="36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18" y="1600200"/>
            <a:ext cx="26875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367396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smtClean="0"/>
              <a:t>Yhteiskunnan muutokset ja väestönmuutokset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GB" altLang="fi-FI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fi-FI" sz="2400" dirty="0" err="1" smtClean="0">
                <a:ea typeface="ＭＳ Ｐゴシック" pitchFamily="34" charset="-128"/>
              </a:rPr>
              <a:t>Kaupungistuminen</a:t>
            </a:r>
            <a:endParaRPr lang="en-GB" altLang="fi-FI" sz="2400" dirty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fi-FI" sz="2400" dirty="0" err="1" smtClean="0">
                <a:ea typeface="ＭＳ Ｐゴシック" pitchFamily="34" charset="-128"/>
              </a:rPr>
              <a:t>Maassamuutto</a:t>
            </a:r>
            <a:r>
              <a:rPr lang="en-GB" altLang="fi-FI" sz="2400" dirty="0" smtClean="0">
                <a:ea typeface="ＭＳ Ｐゴシック" pitchFamily="34" charset="-128"/>
              </a:rPr>
              <a:t> ja </a:t>
            </a:r>
            <a:r>
              <a:rPr lang="en-GB" altLang="fi-FI" sz="2400" dirty="0" err="1" smtClean="0">
                <a:ea typeface="ＭＳ Ｐゴシック" pitchFamily="34" charset="-128"/>
              </a:rPr>
              <a:t>maahanmuutto</a:t>
            </a:r>
            <a:endParaRPr lang="en-GB" altLang="fi-FI" sz="2400" dirty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fi-FI" sz="2400" dirty="0" err="1" smtClean="0">
                <a:ea typeface="ＭＳ Ｐゴシック" pitchFamily="34" charset="-128"/>
              </a:rPr>
              <a:t>Elinkeinorakenteen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jatkuva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muutos</a:t>
            </a:r>
            <a:endParaRPr lang="en-GB" altLang="fi-FI" sz="2400" dirty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fi-FI" sz="2400" dirty="0" err="1" smtClean="0">
                <a:ea typeface="ＭＳ Ｐゴシック" pitchFamily="34" charset="-128"/>
              </a:rPr>
              <a:t>Koulutuksen</a:t>
            </a:r>
            <a:r>
              <a:rPr lang="en-GB" altLang="fi-FI" sz="2400" dirty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vahva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rooli</a:t>
            </a:r>
            <a:endParaRPr lang="en-GB" altLang="fi-FI" sz="24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fi-FI" sz="2400" dirty="0" err="1" smtClean="0">
                <a:ea typeface="ＭＳ Ｐゴシック" pitchFamily="34" charset="-128"/>
              </a:rPr>
              <a:t>Alueellisen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identiteetin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rooli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fi-FI" sz="2400" dirty="0" err="1" smtClean="0">
                <a:ea typeface="ＭＳ Ｐゴシック" pitchFamily="34" charset="-128"/>
              </a:rPr>
              <a:t>Eri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kielten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läsnäolo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suomalaisten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arjessa</a:t>
            </a:r>
            <a:endParaRPr lang="en-GB" altLang="fi-FI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 smtClean="0">
                <a:ea typeface="ＭＳ Ｐゴシック" pitchFamily="34" charset="-128"/>
              </a:rPr>
              <a:t>Elämäntyylien</a:t>
            </a:r>
            <a:r>
              <a:rPr lang="en-GB" altLang="fi-FI" sz="2400" dirty="0" smtClean="0">
                <a:ea typeface="ＭＳ Ｐゴシック" pitchFamily="34" charset="-128"/>
              </a:rPr>
              <a:t> ja </a:t>
            </a:r>
            <a:r>
              <a:rPr lang="en-GB" altLang="fi-FI" sz="2400" dirty="0" err="1" smtClean="0">
                <a:ea typeface="ＭＳ Ｐゴシック" pitchFamily="34" charset="-128"/>
              </a:rPr>
              <a:t>elintapojen</a:t>
            </a:r>
            <a:r>
              <a:rPr lang="en-GB" altLang="fi-FI" sz="2400" dirty="0" smtClean="0">
                <a:ea typeface="ＭＳ Ｐゴシック" pitchFamily="34" charset="-128"/>
              </a:rPr>
              <a:t> </a:t>
            </a:r>
            <a:r>
              <a:rPr lang="en-GB" altLang="fi-FI" sz="2400" dirty="0" err="1">
                <a:ea typeface="ＭＳ Ｐゴシック" pitchFamily="34" charset="-128"/>
              </a:rPr>
              <a:t>muutos</a:t>
            </a:r>
            <a:r>
              <a:rPr lang="en-GB" altLang="fi-FI" sz="2400" dirty="0"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sz="24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ea typeface="ＭＳ Ｐゴシック" pitchFamily="34" charset="-128"/>
                <a:cs typeface="Arial"/>
              </a:rPr>
              <a:t>→ </a:t>
            </a:r>
            <a:r>
              <a:rPr lang="en-GB" sz="2400" dirty="0" err="1" smtClean="0">
                <a:ea typeface="ＭＳ Ｐゴシック" pitchFamily="34" charset="-128"/>
                <a:cs typeface="Arial"/>
              </a:rPr>
              <a:t>Kielen</a:t>
            </a:r>
            <a:r>
              <a:rPr lang="en-GB" sz="2400" dirty="0" smtClean="0">
                <a:ea typeface="ＭＳ Ｐゴシック" pitchFamily="34" charset="-128"/>
                <a:cs typeface="Arial"/>
              </a:rPr>
              <a:t> </a:t>
            </a:r>
            <a:r>
              <a:rPr lang="en-GB" sz="2400" dirty="0" err="1" smtClean="0">
                <a:ea typeface="ＭＳ Ｐゴシック" pitchFamily="34" charset="-128"/>
                <a:cs typeface="Arial"/>
              </a:rPr>
              <a:t>vaihtelun</a:t>
            </a:r>
            <a:r>
              <a:rPr lang="en-GB" sz="2400" dirty="0" smtClean="0">
                <a:ea typeface="ＭＳ Ｐゴシック" pitchFamily="34" charset="-128"/>
                <a:cs typeface="Arial"/>
              </a:rPr>
              <a:t> </a:t>
            </a:r>
            <a:r>
              <a:rPr lang="en-GB" sz="2400" dirty="0" err="1" smtClean="0">
                <a:ea typeface="ＭＳ Ｐゴシック" pitchFamily="34" charset="-128"/>
                <a:cs typeface="Arial"/>
              </a:rPr>
              <a:t>muutokset</a:t>
            </a:r>
            <a:endParaRPr lang="fi-FI" sz="24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4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Monenlaisia kielitaustoja</a:t>
            </a:r>
            <a:endParaRPr lang="sv-SE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altLang="sv-SE" sz="2800" dirty="0" err="1"/>
              <a:t>Kyl</a:t>
            </a:r>
            <a:r>
              <a:rPr lang="fi-FI" altLang="sv-SE" sz="2800" dirty="0"/>
              <a:t> </a:t>
            </a:r>
            <a:r>
              <a:rPr lang="fi-FI" altLang="sv-SE" sz="2800" dirty="0" err="1"/>
              <a:t>mie</a:t>
            </a:r>
            <a:r>
              <a:rPr lang="fi-FI" altLang="sv-SE" sz="2800" dirty="0"/>
              <a:t> puhun murteella, </a:t>
            </a:r>
            <a:r>
              <a:rPr lang="fi-FI" altLang="sv-SE" sz="2800" dirty="0" err="1"/>
              <a:t>mut</a:t>
            </a:r>
            <a:r>
              <a:rPr lang="fi-FI" altLang="sv-SE" sz="2800" dirty="0"/>
              <a:t> murre ei ole vahvin </a:t>
            </a:r>
            <a:r>
              <a:rPr lang="fi-FI" altLang="sv-SE" sz="2800" dirty="0" err="1"/>
              <a:t>mahollinen</a:t>
            </a:r>
            <a:r>
              <a:rPr lang="fi-FI" altLang="sv-SE" sz="2800" dirty="0"/>
              <a:t> koska </a:t>
            </a:r>
            <a:r>
              <a:rPr lang="fi-FI" altLang="sv-SE" sz="2800" b="1" dirty="0" err="1"/>
              <a:t>äippä</a:t>
            </a:r>
            <a:r>
              <a:rPr lang="fi-FI" altLang="sv-SE" sz="2800" b="1" dirty="0"/>
              <a:t> on kotoisin vantaalta ja iskä täältä itä-suomesta</a:t>
            </a:r>
            <a:r>
              <a:rPr lang="fi-FI" altLang="sv-SE" sz="2800" dirty="0"/>
              <a:t>, joten vaikka täällä </a:t>
            </a:r>
            <a:r>
              <a:rPr lang="fi-FI" altLang="sv-SE" sz="2800" dirty="0" err="1"/>
              <a:t>oon</a:t>
            </a:r>
            <a:r>
              <a:rPr lang="fi-FI" altLang="sv-SE" sz="2800" dirty="0"/>
              <a:t> aina </a:t>
            </a:r>
            <a:r>
              <a:rPr lang="fi-FI" altLang="sv-SE" sz="2800" dirty="0" err="1"/>
              <a:t>asunu</a:t>
            </a:r>
            <a:r>
              <a:rPr lang="fi-FI" altLang="sv-SE" sz="2800" dirty="0"/>
              <a:t> niin monesti huomaa käyttävänsä yleisempiä sanoja kuin murresanoja. Se onki ihmeellistä kun sanavarastoon on </a:t>
            </a:r>
            <a:r>
              <a:rPr lang="fi-FI" altLang="sv-SE" sz="2800" dirty="0" err="1"/>
              <a:t>juurtunu</a:t>
            </a:r>
            <a:r>
              <a:rPr lang="fi-FI" altLang="sv-SE" sz="2800" dirty="0"/>
              <a:t> </a:t>
            </a:r>
            <a:r>
              <a:rPr lang="fi-FI" altLang="sv-SE" sz="2800" dirty="0" smtClean="0"/>
              <a:t>´</a:t>
            </a:r>
            <a:r>
              <a:rPr lang="fi-FI" altLang="sv-SE" sz="2800" dirty="0" err="1" smtClean="0"/>
              <a:t>minä</a:t>
            </a:r>
            <a:r>
              <a:rPr lang="fi-FI" altLang="sv-SE" sz="2800" dirty="0" err="1"/>
              <a:t>´-sana</a:t>
            </a:r>
            <a:r>
              <a:rPr lang="fi-FI" altLang="sv-SE" sz="2800" dirty="0"/>
              <a:t>. Aina ei </a:t>
            </a:r>
            <a:r>
              <a:rPr lang="fi-FI" altLang="sv-SE" sz="2800" dirty="0" smtClean="0"/>
              <a:t>´</a:t>
            </a:r>
            <a:r>
              <a:rPr lang="fi-FI" altLang="sv-SE" sz="2800" dirty="0" err="1" smtClean="0"/>
              <a:t>mie</a:t>
            </a:r>
            <a:r>
              <a:rPr lang="fi-FI" altLang="sv-SE" sz="2800" dirty="0"/>
              <a:t>´ </a:t>
            </a:r>
            <a:r>
              <a:rPr lang="fi-FI" altLang="sv-SE" sz="2800" dirty="0" err="1"/>
              <a:t>tuu</a:t>
            </a:r>
            <a:r>
              <a:rPr lang="fi-FI" altLang="sv-SE" sz="2800" dirty="0"/>
              <a:t> ensimmäisenä, </a:t>
            </a:r>
            <a:r>
              <a:rPr lang="fi-FI" altLang="sv-SE" sz="2800" dirty="0" err="1"/>
              <a:t>mut</a:t>
            </a:r>
            <a:r>
              <a:rPr lang="fi-FI" altLang="sv-SE" sz="2800" dirty="0"/>
              <a:t> silti </a:t>
            </a:r>
            <a:r>
              <a:rPr lang="fi-FI" altLang="sv-SE" sz="2800" dirty="0" err="1"/>
              <a:t>oon</a:t>
            </a:r>
            <a:r>
              <a:rPr lang="fi-FI" altLang="sv-SE" sz="2800" dirty="0"/>
              <a:t> täysin murrehirviö kun esim. etelä-suomessa vierailen (</a:t>
            </a:r>
            <a:r>
              <a:rPr lang="fi-FI" altLang="sv-SE" sz="2800" dirty="0" err="1" smtClean="0"/>
              <a:t>davis</a:t>
            </a:r>
            <a:r>
              <a:rPr lang="fi-FI" altLang="sv-SE" sz="2800" dirty="0" smtClean="0"/>
              <a:t>, keskustelupalsta)</a:t>
            </a:r>
            <a:endParaRPr lang="fi-FI" alt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6.11.2015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Pirkko Nuolijärvi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42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teenpäivät_nuolijärvi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tieteenpäivät_nuolijärvi</Template>
  <TotalTime>1529</TotalTime>
  <Words>1688</Words>
  <Application>Microsoft Office PowerPoint</Application>
  <PresentationFormat>Näytössä katseltava diaesitys (4:3)</PresentationFormat>
  <Paragraphs>241</Paragraphs>
  <Slides>25</Slides>
  <Notes>24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6" baseType="lpstr">
      <vt:lpstr>tieteenpäivät_nuolijärvi</vt:lpstr>
      <vt:lpstr>        Miten Suomessa nyt puhutaan?       </vt:lpstr>
      <vt:lpstr>Aluksi</vt:lpstr>
      <vt:lpstr>Sisällys</vt:lpstr>
      <vt:lpstr>40–50 vuotta sitten</vt:lpstr>
      <vt:lpstr>2015</vt:lpstr>
      <vt:lpstr>Väestö Suomessa (30.9.2015)</vt:lpstr>
      <vt:lpstr>Väestön sijoittuminen ja murrealueet</vt:lpstr>
      <vt:lpstr>Yhteiskunnan muutokset ja väestönmuutokset </vt:lpstr>
      <vt:lpstr>Monenlaisia kielitaustoja</vt:lpstr>
      <vt:lpstr>Tilanteista vaihtelua</vt:lpstr>
      <vt:lpstr>Kielen elämän ominaispiirteitä</vt:lpstr>
      <vt:lpstr>Kielimuotojen limittäisyys</vt:lpstr>
      <vt:lpstr> Mitä on tapahtunut paikallismurteiden äänne- ja muotopiirteille? </vt:lpstr>
      <vt:lpstr>Yleisesti käytössä olevia piirteitä</vt:lpstr>
      <vt:lpstr>Mitä muutoksessa häviää?</vt:lpstr>
      <vt:lpstr>Mitkä piirteet näyttävät pysyvän tai vahvistuvan?</vt:lpstr>
      <vt:lpstr>Kielimuotojen limittäisyys</vt:lpstr>
      <vt:lpstr>Kielimuotojen limittäisyys </vt:lpstr>
      <vt:lpstr>Kielimuotojen limittäisyys </vt:lpstr>
      <vt:lpstr> Haastattelussa Valtteri Bottas 2010</vt:lpstr>
      <vt:lpstr>Sanasto lisääntyy ja vanhat sanat ”löytyvät” uudelleen</vt:lpstr>
      <vt:lpstr>Eteläsuomalaista puhetta</vt:lpstr>
      <vt:lpstr>Jääkiekkoilijoita nykysuomea puhumassa</vt:lpstr>
      <vt:lpstr>Suomi toisena kielenä, kielellä leikittely</vt:lpstr>
      <vt:lpstr>Monimuotoinen kielimaisema</vt:lpstr>
    </vt:vector>
  </TitlesOfParts>
  <Company>Kotus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Lahdessa vai Lahessa? Sellaisia vai sellasii? Kielellisten valintojen johdonmukaisuus  ja sattumanvaraisuus</dc:title>
  <dc:creator>Pirkko Nuolijärvi</dc:creator>
  <cp:lastModifiedBy>Hanna Hämäläinen</cp:lastModifiedBy>
  <cp:revision>88</cp:revision>
  <cp:lastPrinted>2015-11-05T23:53:55Z</cp:lastPrinted>
  <dcterms:created xsi:type="dcterms:W3CDTF">2015-01-08T15:06:58Z</dcterms:created>
  <dcterms:modified xsi:type="dcterms:W3CDTF">2015-11-11T10:08:27Z</dcterms:modified>
</cp:coreProperties>
</file>